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6426200" cx="11430000"/>
  <p:notesSz cx="11430000" cy="6426200"/>
  <p:embeddedFontLst>
    <p:embeddedFont>
      <p:font typeface="Tahoma"/>
      <p:regular r:id="rId20"/>
      <p:bold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r:id="rId22" roundtripDataSignature="AMtx7mgin2KKl4+AFBBC51+u/J6SRMHB8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Tahoma-regular.fntdata"/><Relationship Id="rId11" Type="http://schemas.openxmlformats.org/officeDocument/2006/relationships/slide" Target="slides/slide6.xml"/><Relationship Id="rId22" Type="http://customschemas.google.com/relationships/presentationmetadata" Target="metadata"/><Relationship Id="rId10" Type="http://schemas.openxmlformats.org/officeDocument/2006/relationships/slide" Target="slides/slide5.xml"/><Relationship Id="rId21" Type="http://schemas.openxmlformats.org/officeDocument/2006/relationships/font" Target="fonts/Tahoma-bold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905375" y="481950"/>
            <a:ext cx="7620375" cy="24098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1143000" y="3052425"/>
            <a:ext cx="9144000" cy="28917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:notes"/>
          <p:cNvSpPr txBox="1"/>
          <p:nvPr>
            <p:ph idx="1" type="body"/>
          </p:nvPr>
        </p:nvSpPr>
        <p:spPr>
          <a:xfrm>
            <a:off x="1143000" y="3052425"/>
            <a:ext cx="9144000" cy="28917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1:notes"/>
          <p:cNvSpPr/>
          <p:nvPr>
            <p:ph idx="2" type="sldImg"/>
          </p:nvPr>
        </p:nvSpPr>
        <p:spPr>
          <a:xfrm>
            <a:off x="1905375" y="481950"/>
            <a:ext cx="7620375" cy="24098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1:notes"/>
          <p:cNvSpPr txBox="1"/>
          <p:nvPr>
            <p:ph idx="1" type="body"/>
          </p:nvPr>
        </p:nvSpPr>
        <p:spPr>
          <a:xfrm>
            <a:off x="1143000" y="3052425"/>
            <a:ext cx="9144000" cy="28917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11:notes"/>
          <p:cNvSpPr/>
          <p:nvPr>
            <p:ph idx="2" type="sldImg"/>
          </p:nvPr>
        </p:nvSpPr>
        <p:spPr>
          <a:xfrm>
            <a:off x="1905375" y="481950"/>
            <a:ext cx="7620375" cy="24098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2:notes"/>
          <p:cNvSpPr txBox="1"/>
          <p:nvPr>
            <p:ph idx="1" type="body"/>
          </p:nvPr>
        </p:nvSpPr>
        <p:spPr>
          <a:xfrm>
            <a:off x="1143000" y="3052425"/>
            <a:ext cx="9144000" cy="28917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12:notes"/>
          <p:cNvSpPr/>
          <p:nvPr>
            <p:ph idx="2" type="sldImg"/>
          </p:nvPr>
        </p:nvSpPr>
        <p:spPr>
          <a:xfrm>
            <a:off x="1905375" y="481950"/>
            <a:ext cx="7620375" cy="24098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3:notes"/>
          <p:cNvSpPr txBox="1"/>
          <p:nvPr>
            <p:ph idx="1" type="body"/>
          </p:nvPr>
        </p:nvSpPr>
        <p:spPr>
          <a:xfrm>
            <a:off x="1143000" y="3052425"/>
            <a:ext cx="9144000" cy="28917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13:notes"/>
          <p:cNvSpPr/>
          <p:nvPr>
            <p:ph idx="2" type="sldImg"/>
          </p:nvPr>
        </p:nvSpPr>
        <p:spPr>
          <a:xfrm>
            <a:off x="1905375" y="481950"/>
            <a:ext cx="7620375" cy="24098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4:notes"/>
          <p:cNvSpPr txBox="1"/>
          <p:nvPr>
            <p:ph idx="1" type="body"/>
          </p:nvPr>
        </p:nvSpPr>
        <p:spPr>
          <a:xfrm>
            <a:off x="1143000" y="3052425"/>
            <a:ext cx="9144000" cy="28917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14:notes"/>
          <p:cNvSpPr/>
          <p:nvPr>
            <p:ph idx="2" type="sldImg"/>
          </p:nvPr>
        </p:nvSpPr>
        <p:spPr>
          <a:xfrm>
            <a:off x="1905375" y="481950"/>
            <a:ext cx="7620375" cy="24098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5:notes"/>
          <p:cNvSpPr txBox="1"/>
          <p:nvPr>
            <p:ph idx="1" type="body"/>
          </p:nvPr>
        </p:nvSpPr>
        <p:spPr>
          <a:xfrm>
            <a:off x="1143000" y="3052425"/>
            <a:ext cx="9144000" cy="28917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15:notes"/>
          <p:cNvSpPr/>
          <p:nvPr>
            <p:ph idx="2" type="sldImg"/>
          </p:nvPr>
        </p:nvSpPr>
        <p:spPr>
          <a:xfrm>
            <a:off x="1905375" y="481950"/>
            <a:ext cx="7620375" cy="24098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:notes"/>
          <p:cNvSpPr txBox="1"/>
          <p:nvPr>
            <p:ph idx="1" type="body"/>
          </p:nvPr>
        </p:nvSpPr>
        <p:spPr>
          <a:xfrm>
            <a:off x="1143000" y="3052425"/>
            <a:ext cx="9144000" cy="28917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2:notes"/>
          <p:cNvSpPr/>
          <p:nvPr>
            <p:ph idx="2" type="sldImg"/>
          </p:nvPr>
        </p:nvSpPr>
        <p:spPr>
          <a:xfrm>
            <a:off x="1905375" y="481950"/>
            <a:ext cx="7620375" cy="24098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3:notes"/>
          <p:cNvSpPr txBox="1"/>
          <p:nvPr>
            <p:ph idx="1" type="body"/>
          </p:nvPr>
        </p:nvSpPr>
        <p:spPr>
          <a:xfrm>
            <a:off x="1143000" y="3052425"/>
            <a:ext cx="9144000" cy="28917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3:notes"/>
          <p:cNvSpPr/>
          <p:nvPr>
            <p:ph idx="2" type="sldImg"/>
          </p:nvPr>
        </p:nvSpPr>
        <p:spPr>
          <a:xfrm>
            <a:off x="1905375" y="481950"/>
            <a:ext cx="7620375" cy="24098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4:notes"/>
          <p:cNvSpPr txBox="1"/>
          <p:nvPr>
            <p:ph idx="1" type="body"/>
          </p:nvPr>
        </p:nvSpPr>
        <p:spPr>
          <a:xfrm>
            <a:off x="1143000" y="3052425"/>
            <a:ext cx="9144000" cy="28917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4:notes"/>
          <p:cNvSpPr/>
          <p:nvPr>
            <p:ph idx="2" type="sldImg"/>
          </p:nvPr>
        </p:nvSpPr>
        <p:spPr>
          <a:xfrm>
            <a:off x="1905375" y="481950"/>
            <a:ext cx="7620375" cy="24098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5:notes"/>
          <p:cNvSpPr txBox="1"/>
          <p:nvPr>
            <p:ph idx="1" type="body"/>
          </p:nvPr>
        </p:nvSpPr>
        <p:spPr>
          <a:xfrm>
            <a:off x="1143000" y="3052425"/>
            <a:ext cx="9144000" cy="28917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5:notes"/>
          <p:cNvSpPr/>
          <p:nvPr>
            <p:ph idx="2" type="sldImg"/>
          </p:nvPr>
        </p:nvSpPr>
        <p:spPr>
          <a:xfrm>
            <a:off x="1905375" y="481950"/>
            <a:ext cx="7620375" cy="24098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6:notes"/>
          <p:cNvSpPr txBox="1"/>
          <p:nvPr>
            <p:ph idx="1" type="body"/>
          </p:nvPr>
        </p:nvSpPr>
        <p:spPr>
          <a:xfrm>
            <a:off x="1143000" y="3052425"/>
            <a:ext cx="9144000" cy="28917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6:notes"/>
          <p:cNvSpPr/>
          <p:nvPr>
            <p:ph idx="2" type="sldImg"/>
          </p:nvPr>
        </p:nvSpPr>
        <p:spPr>
          <a:xfrm>
            <a:off x="1905375" y="481950"/>
            <a:ext cx="7620375" cy="24098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7:notes"/>
          <p:cNvSpPr txBox="1"/>
          <p:nvPr>
            <p:ph idx="1" type="body"/>
          </p:nvPr>
        </p:nvSpPr>
        <p:spPr>
          <a:xfrm>
            <a:off x="1143000" y="3052425"/>
            <a:ext cx="9144000" cy="28917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7:notes"/>
          <p:cNvSpPr/>
          <p:nvPr>
            <p:ph idx="2" type="sldImg"/>
          </p:nvPr>
        </p:nvSpPr>
        <p:spPr>
          <a:xfrm>
            <a:off x="1905375" y="481950"/>
            <a:ext cx="7620375" cy="24098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9:notes"/>
          <p:cNvSpPr txBox="1"/>
          <p:nvPr>
            <p:ph idx="1" type="body"/>
          </p:nvPr>
        </p:nvSpPr>
        <p:spPr>
          <a:xfrm>
            <a:off x="1143000" y="3052425"/>
            <a:ext cx="9144000" cy="28917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9:notes"/>
          <p:cNvSpPr/>
          <p:nvPr>
            <p:ph idx="2" type="sldImg"/>
          </p:nvPr>
        </p:nvSpPr>
        <p:spPr>
          <a:xfrm>
            <a:off x="1905375" y="481950"/>
            <a:ext cx="7620375" cy="24098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0:notes"/>
          <p:cNvSpPr txBox="1"/>
          <p:nvPr>
            <p:ph idx="1" type="body"/>
          </p:nvPr>
        </p:nvSpPr>
        <p:spPr>
          <a:xfrm>
            <a:off x="1143000" y="3052425"/>
            <a:ext cx="9144000" cy="289177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10:notes"/>
          <p:cNvSpPr/>
          <p:nvPr>
            <p:ph idx="2" type="sldImg"/>
          </p:nvPr>
        </p:nvSpPr>
        <p:spPr>
          <a:xfrm>
            <a:off x="1905375" y="481950"/>
            <a:ext cx="7620375" cy="24098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7"/>
          <p:cNvSpPr txBox="1"/>
          <p:nvPr>
            <p:ph type="title"/>
          </p:nvPr>
        </p:nvSpPr>
        <p:spPr>
          <a:xfrm>
            <a:off x="3273276" y="380797"/>
            <a:ext cx="2882265" cy="1149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7"/>
          <p:cNvSpPr txBox="1"/>
          <p:nvPr>
            <p:ph idx="11" type="ftr"/>
          </p:nvPr>
        </p:nvSpPr>
        <p:spPr>
          <a:xfrm>
            <a:off x="3886200" y="5976366"/>
            <a:ext cx="3657600" cy="3213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17"/>
          <p:cNvSpPr txBox="1"/>
          <p:nvPr>
            <p:ph idx="10" type="dt"/>
          </p:nvPr>
        </p:nvSpPr>
        <p:spPr>
          <a:xfrm>
            <a:off x="571500" y="5976366"/>
            <a:ext cx="2628900" cy="3213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7"/>
          <p:cNvSpPr txBox="1"/>
          <p:nvPr>
            <p:ph idx="12" type="sldNum"/>
          </p:nvPr>
        </p:nvSpPr>
        <p:spPr>
          <a:xfrm>
            <a:off x="8229600" y="5976366"/>
            <a:ext cx="2628900" cy="3213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 i="0" sz="1800" u="none" cap="none" strike="noStrike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8"/>
          <p:cNvSpPr txBox="1"/>
          <p:nvPr>
            <p:ph type="title"/>
          </p:nvPr>
        </p:nvSpPr>
        <p:spPr>
          <a:xfrm>
            <a:off x="3273276" y="380797"/>
            <a:ext cx="2882265" cy="1149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18"/>
          <p:cNvSpPr txBox="1"/>
          <p:nvPr>
            <p:ph idx="1" type="body"/>
          </p:nvPr>
        </p:nvSpPr>
        <p:spPr>
          <a:xfrm>
            <a:off x="823416" y="1502825"/>
            <a:ext cx="9729470" cy="4363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900">
                <a:solidFill>
                  <a:srgbClr val="012060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8"/>
          <p:cNvSpPr txBox="1"/>
          <p:nvPr>
            <p:ph idx="11" type="ftr"/>
          </p:nvPr>
        </p:nvSpPr>
        <p:spPr>
          <a:xfrm>
            <a:off x="3886200" y="5976366"/>
            <a:ext cx="3657600" cy="3213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8"/>
          <p:cNvSpPr txBox="1"/>
          <p:nvPr>
            <p:ph idx="10" type="dt"/>
          </p:nvPr>
        </p:nvSpPr>
        <p:spPr>
          <a:xfrm>
            <a:off x="571500" y="5976366"/>
            <a:ext cx="2628900" cy="3213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8"/>
          <p:cNvSpPr txBox="1"/>
          <p:nvPr>
            <p:ph idx="12" type="sldNum"/>
          </p:nvPr>
        </p:nvSpPr>
        <p:spPr>
          <a:xfrm>
            <a:off x="8229600" y="5976366"/>
            <a:ext cx="2628900" cy="3213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 i="0" sz="1800" u="none" cap="none" strike="noStrike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9"/>
          <p:cNvSpPr txBox="1"/>
          <p:nvPr>
            <p:ph idx="11" type="ftr"/>
          </p:nvPr>
        </p:nvSpPr>
        <p:spPr>
          <a:xfrm>
            <a:off x="3886200" y="5976366"/>
            <a:ext cx="3657600" cy="3213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19"/>
          <p:cNvSpPr txBox="1"/>
          <p:nvPr>
            <p:ph idx="10" type="dt"/>
          </p:nvPr>
        </p:nvSpPr>
        <p:spPr>
          <a:xfrm>
            <a:off x="571500" y="5976366"/>
            <a:ext cx="2628900" cy="3213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9"/>
          <p:cNvSpPr txBox="1"/>
          <p:nvPr>
            <p:ph idx="12" type="sldNum"/>
          </p:nvPr>
        </p:nvSpPr>
        <p:spPr>
          <a:xfrm>
            <a:off x="8229600" y="5976366"/>
            <a:ext cx="2628900" cy="3213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0"/>
          <p:cNvSpPr txBox="1"/>
          <p:nvPr>
            <p:ph type="ctrTitle"/>
          </p:nvPr>
        </p:nvSpPr>
        <p:spPr>
          <a:xfrm>
            <a:off x="857250" y="1992122"/>
            <a:ext cx="9715500" cy="134950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20"/>
          <p:cNvSpPr txBox="1"/>
          <p:nvPr>
            <p:ph idx="1" type="subTitle"/>
          </p:nvPr>
        </p:nvSpPr>
        <p:spPr>
          <a:xfrm>
            <a:off x="1714500" y="3598672"/>
            <a:ext cx="8001000" cy="1606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0"/>
          <p:cNvSpPr txBox="1"/>
          <p:nvPr>
            <p:ph idx="11" type="ftr"/>
          </p:nvPr>
        </p:nvSpPr>
        <p:spPr>
          <a:xfrm>
            <a:off x="3886200" y="5976366"/>
            <a:ext cx="3657600" cy="3213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20"/>
          <p:cNvSpPr txBox="1"/>
          <p:nvPr>
            <p:ph idx="10" type="dt"/>
          </p:nvPr>
        </p:nvSpPr>
        <p:spPr>
          <a:xfrm>
            <a:off x="571500" y="5976366"/>
            <a:ext cx="2628900" cy="3213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0"/>
          <p:cNvSpPr txBox="1"/>
          <p:nvPr>
            <p:ph idx="12" type="sldNum"/>
          </p:nvPr>
        </p:nvSpPr>
        <p:spPr>
          <a:xfrm>
            <a:off x="8229600" y="5976366"/>
            <a:ext cx="2628900" cy="3213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1"/>
          <p:cNvSpPr txBox="1"/>
          <p:nvPr>
            <p:ph type="title"/>
          </p:nvPr>
        </p:nvSpPr>
        <p:spPr>
          <a:xfrm>
            <a:off x="3273276" y="380797"/>
            <a:ext cx="2882265" cy="1149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21"/>
          <p:cNvSpPr txBox="1"/>
          <p:nvPr>
            <p:ph idx="1" type="body"/>
          </p:nvPr>
        </p:nvSpPr>
        <p:spPr>
          <a:xfrm>
            <a:off x="571500" y="1478026"/>
            <a:ext cx="4972050" cy="4241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1"/>
          <p:cNvSpPr txBox="1"/>
          <p:nvPr>
            <p:ph idx="2" type="body"/>
          </p:nvPr>
        </p:nvSpPr>
        <p:spPr>
          <a:xfrm>
            <a:off x="5886450" y="1478026"/>
            <a:ext cx="4972050" cy="4241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21"/>
          <p:cNvSpPr txBox="1"/>
          <p:nvPr>
            <p:ph idx="11" type="ftr"/>
          </p:nvPr>
        </p:nvSpPr>
        <p:spPr>
          <a:xfrm>
            <a:off x="3886200" y="5976366"/>
            <a:ext cx="3657600" cy="3213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21"/>
          <p:cNvSpPr txBox="1"/>
          <p:nvPr>
            <p:ph idx="10" type="dt"/>
          </p:nvPr>
        </p:nvSpPr>
        <p:spPr>
          <a:xfrm>
            <a:off x="571500" y="5976366"/>
            <a:ext cx="2628900" cy="3213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1"/>
          <p:cNvSpPr txBox="1"/>
          <p:nvPr>
            <p:ph idx="12" type="sldNum"/>
          </p:nvPr>
        </p:nvSpPr>
        <p:spPr>
          <a:xfrm>
            <a:off x="8229600" y="5976366"/>
            <a:ext cx="2628900" cy="3213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6"/>
          <p:cNvSpPr txBox="1"/>
          <p:nvPr>
            <p:ph type="title"/>
          </p:nvPr>
        </p:nvSpPr>
        <p:spPr>
          <a:xfrm>
            <a:off x="3273276" y="380797"/>
            <a:ext cx="2882265" cy="1149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6"/>
          <p:cNvSpPr txBox="1"/>
          <p:nvPr>
            <p:ph idx="1" type="body"/>
          </p:nvPr>
        </p:nvSpPr>
        <p:spPr>
          <a:xfrm>
            <a:off x="823416" y="1502825"/>
            <a:ext cx="9729470" cy="4363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900" u="none" cap="none" strike="noStrike">
                <a:solidFill>
                  <a:srgbClr val="012060"/>
                </a:solidFill>
                <a:latin typeface="Lucida Sans"/>
                <a:ea typeface="Lucida Sans"/>
                <a:cs typeface="Lucida Sans"/>
                <a:sym typeface="Lucida Sans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6"/>
          <p:cNvSpPr txBox="1"/>
          <p:nvPr>
            <p:ph idx="11" type="ftr"/>
          </p:nvPr>
        </p:nvSpPr>
        <p:spPr>
          <a:xfrm>
            <a:off x="3886200" y="5976366"/>
            <a:ext cx="3657600" cy="3213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6"/>
          <p:cNvSpPr txBox="1"/>
          <p:nvPr>
            <p:ph idx="10" type="dt"/>
          </p:nvPr>
        </p:nvSpPr>
        <p:spPr>
          <a:xfrm>
            <a:off x="571500" y="5976366"/>
            <a:ext cx="2628900" cy="3213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6"/>
          <p:cNvSpPr txBox="1"/>
          <p:nvPr>
            <p:ph idx="12" type="sldNum"/>
          </p:nvPr>
        </p:nvSpPr>
        <p:spPr>
          <a:xfrm>
            <a:off x="8229600" y="5976366"/>
            <a:ext cx="2628900" cy="3213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Relationship Id="rId4" Type="http://schemas.openxmlformats.org/officeDocument/2006/relationships/image" Target="../media/image2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png"/><Relationship Id="rId4" Type="http://schemas.openxmlformats.org/officeDocument/2006/relationships/image" Target="../media/image5.png"/><Relationship Id="rId5" Type="http://schemas.openxmlformats.org/officeDocument/2006/relationships/image" Target="../media/image14.png"/><Relationship Id="rId6" Type="http://schemas.openxmlformats.org/officeDocument/2006/relationships/image" Target="../media/image1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9.jpg"/><Relationship Id="rId4" Type="http://schemas.openxmlformats.org/officeDocument/2006/relationships/image" Target="../media/image11.png"/><Relationship Id="rId5" Type="http://schemas.openxmlformats.org/officeDocument/2006/relationships/image" Target="../media/image1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0.jpg"/><Relationship Id="rId4" Type="http://schemas.openxmlformats.org/officeDocument/2006/relationships/image" Target="../media/image11.png"/><Relationship Id="rId5" Type="http://schemas.openxmlformats.org/officeDocument/2006/relationships/image" Target="../media/image1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png"/><Relationship Id="rId4" Type="http://schemas.openxmlformats.org/officeDocument/2006/relationships/image" Target="../media/image22.jpg"/><Relationship Id="rId5" Type="http://schemas.openxmlformats.org/officeDocument/2006/relationships/image" Target="../media/image2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view.genial.ly/6334091ea3d758001aec5924/interactive-content-approche-rse-petra" TargetMode="External"/><Relationship Id="rId4" Type="http://schemas.openxmlformats.org/officeDocument/2006/relationships/image" Target="../media/image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jpg"/><Relationship Id="rId4" Type="http://schemas.openxmlformats.org/officeDocument/2006/relationships/image" Target="../media/image3.jpg"/><Relationship Id="rId5" Type="http://schemas.openxmlformats.org/officeDocument/2006/relationships/image" Target="../media/image2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jpg"/><Relationship Id="rId4" Type="http://schemas.openxmlformats.org/officeDocument/2006/relationships/image" Target="../media/image2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jpg"/><Relationship Id="rId4" Type="http://schemas.openxmlformats.org/officeDocument/2006/relationships/image" Target="../media/image2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jpg"/><Relationship Id="rId4" Type="http://schemas.openxmlformats.org/officeDocument/2006/relationships/image" Target="../media/image2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jpg"/><Relationship Id="rId4" Type="http://schemas.openxmlformats.org/officeDocument/2006/relationships/image" Target="../media/image5.png"/><Relationship Id="rId5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hyperlink" Target="http://www.iso.org/" TargetMode="External"/><Relationship Id="rId4" Type="http://schemas.openxmlformats.org/officeDocument/2006/relationships/image" Target="../media/image5.png"/><Relationship Id="rId5" Type="http://schemas.openxmlformats.org/officeDocument/2006/relationships/image" Target="../media/image2.png"/><Relationship Id="rId6" Type="http://schemas.openxmlformats.org/officeDocument/2006/relationships/image" Target="../media/image6.jpg"/><Relationship Id="rId7" Type="http://schemas.openxmlformats.org/officeDocument/2006/relationships/image" Target="../media/image1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oogle Shape;43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67990"/>
            <a:ext cx="11429999" cy="6074440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1"/>
          <p:cNvSpPr txBox="1"/>
          <p:nvPr>
            <p:ph type="title"/>
          </p:nvPr>
        </p:nvSpPr>
        <p:spPr>
          <a:xfrm>
            <a:off x="1586904" y="2108118"/>
            <a:ext cx="6517640" cy="189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0" lvl="0" marL="12700" marR="5080" rtl="0" algn="l">
              <a:lnSpc>
                <a:spcPct val="1201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100">
                <a:solidFill>
                  <a:srgbClr val="FFFFFF"/>
                </a:solidFill>
              </a:rPr>
              <a:t>Conduire un projet  écoresponsable</a:t>
            </a:r>
            <a:endParaRPr sz="5100"/>
          </a:p>
        </p:txBody>
      </p:sp>
      <p:pic>
        <p:nvPicPr>
          <p:cNvPr id="45" name="Google Shape;45;p1"/>
          <p:cNvPicPr preferRelativeResize="0"/>
          <p:nvPr/>
        </p:nvPicPr>
        <p:blipFill rotWithShape="1">
          <a:blip r:embed="rId4">
            <a:alphaModFix/>
          </a:blip>
          <a:srcRect b="0" l="0" r="49981" t="0"/>
          <a:stretch/>
        </p:blipFill>
        <p:spPr>
          <a:xfrm>
            <a:off x="-1" y="317500"/>
            <a:ext cx="4355009" cy="1143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oogle Shape;135;p11"/>
          <p:cNvGrpSpPr/>
          <p:nvPr/>
        </p:nvGrpSpPr>
        <p:grpSpPr>
          <a:xfrm>
            <a:off x="4162425" y="0"/>
            <a:ext cx="2695575" cy="3848100"/>
            <a:chOff x="4162425" y="0"/>
            <a:chExt cx="2695575" cy="3848100"/>
          </a:xfrm>
        </p:grpSpPr>
        <p:sp>
          <p:nvSpPr>
            <p:cNvPr id="136" name="Google Shape;136;p11"/>
            <p:cNvSpPr/>
            <p:nvPr/>
          </p:nvSpPr>
          <p:spPr>
            <a:xfrm>
              <a:off x="4162425" y="0"/>
              <a:ext cx="2695575" cy="3848100"/>
            </a:xfrm>
            <a:custGeom>
              <a:rect b="b" l="l" r="r" t="t"/>
              <a:pathLst>
                <a:path extrusionOk="0" h="3848100" w="2695575">
                  <a:moveTo>
                    <a:pt x="0" y="0"/>
                  </a:moveTo>
                  <a:lnTo>
                    <a:pt x="2695574" y="0"/>
                  </a:lnTo>
                  <a:lnTo>
                    <a:pt x="2695574" y="3848099"/>
                  </a:lnTo>
                  <a:lnTo>
                    <a:pt x="0" y="38480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D9D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37" name="Google Shape;137;p1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619625" y="1047749"/>
              <a:ext cx="1943099" cy="194309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8" name="Google Shape;138;p11"/>
          <p:cNvSpPr txBox="1"/>
          <p:nvPr/>
        </p:nvSpPr>
        <p:spPr>
          <a:xfrm>
            <a:off x="340469" y="175437"/>
            <a:ext cx="2757170" cy="6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857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50">
                <a:solidFill>
                  <a:srgbClr val="6F6F72"/>
                </a:solidFill>
                <a:latin typeface="Verdana"/>
                <a:ea typeface="Verdana"/>
                <a:cs typeface="Verdana"/>
                <a:sym typeface="Verdana"/>
              </a:rPr>
              <a:t>Pour aller plus loin :</a:t>
            </a:r>
            <a:endParaRPr sz="175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None/>
            </a:pPr>
            <a:r>
              <a:rPr lang="en-US" sz="1750">
                <a:solidFill>
                  <a:srgbClr val="6F6F72"/>
                </a:solidFill>
                <a:latin typeface="Verdana"/>
                <a:ea typeface="Verdana"/>
                <a:cs typeface="Verdana"/>
                <a:sym typeface="Verdana"/>
              </a:rPr>
              <a:t>la démarche Négawatt</a:t>
            </a:r>
            <a:endParaRPr sz="175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39" name="Google Shape;139;p11"/>
          <p:cNvSpPr txBox="1"/>
          <p:nvPr/>
        </p:nvSpPr>
        <p:spPr>
          <a:xfrm>
            <a:off x="340617" y="1134989"/>
            <a:ext cx="2477135" cy="2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95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">
                <a:solidFill>
                  <a:srgbClr val="6F6F72"/>
                </a:solidFill>
                <a:latin typeface="Verdana"/>
                <a:ea typeface="Verdana"/>
                <a:cs typeface="Verdana"/>
                <a:sym typeface="Verdana"/>
              </a:rPr>
              <a:t>Des chiffres et des propositions</a:t>
            </a:r>
            <a:endParaRPr sz="115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40" name="Google Shape;140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4775" y="2924174"/>
            <a:ext cx="1133474" cy="89534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1" name="Google Shape;141;p11"/>
          <p:cNvGrpSpPr/>
          <p:nvPr/>
        </p:nvGrpSpPr>
        <p:grpSpPr>
          <a:xfrm>
            <a:off x="1655334" y="2131584"/>
            <a:ext cx="537845" cy="537845"/>
            <a:chOff x="1655334" y="2131584"/>
            <a:chExt cx="537845" cy="537845"/>
          </a:xfrm>
        </p:grpSpPr>
        <p:sp>
          <p:nvSpPr>
            <p:cNvPr id="142" name="Google Shape;142;p11"/>
            <p:cNvSpPr/>
            <p:nvPr/>
          </p:nvSpPr>
          <p:spPr>
            <a:xfrm>
              <a:off x="1655334" y="2131584"/>
              <a:ext cx="537845" cy="537845"/>
            </a:xfrm>
            <a:custGeom>
              <a:rect b="b" l="l" r="r" t="t"/>
              <a:pathLst>
                <a:path extrusionOk="0" h="537844" w="537844">
                  <a:moveTo>
                    <a:pt x="268715" y="537430"/>
                  </a:moveTo>
                  <a:lnTo>
                    <a:pt x="229286" y="534522"/>
                  </a:lnTo>
                  <a:lnTo>
                    <a:pt x="190711" y="525860"/>
                  </a:lnTo>
                  <a:lnTo>
                    <a:pt x="153824" y="511631"/>
                  </a:lnTo>
                  <a:lnTo>
                    <a:pt x="119425" y="492144"/>
                  </a:lnTo>
                  <a:lnTo>
                    <a:pt x="88257" y="467820"/>
                  </a:lnTo>
                  <a:lnTo>
                    <a:pt x="60995" y="439186"/>
                  </a:lnTo>
                  <a:lnTo>
                    <a:pt x="38230" y="406862"/>
                  </a:lnTo>
                  <a:lnTo>
                    <a:pt x="20454" y="371548"/>
                  </a:lnTo>
                  <a:lnTo>
                    <a:pt x="8052" y="334007"/>
                  </a:lnTo>
                  <a:lnTo>
                    <a:pt x="1293" y="295054"/>
                  </a:lnTo>
                  <a:lnTo>
                    <a:pt x="0" y="268715"/>
                  </a:lnTo>
                  <a:lnTo>
                    <a:pt x="80" y="262118"/>
                  </a:lnTo>
                  <a:lnTo>
                    <a:pt x="3955" y="222777"/>
                  </a:lnTo>
                  <a:lnTo>
                    <a:pt x="13563" y="184422"/>
                  </a:lnTo>
                  <a:lnTo>
                    <a:pt x="28691" y="147899"/>
                  </a:lnTo>
                  <a:lnTo>
                    <a:pt x="49018" y="113985"/>
                  </a:lnTo>
                  <a:lnTo>
                    <a:pt x="74097" y="83426"/>
                  </a:lnTo>
                  <a:lnTo>
                    <a:pt x="103394" y="56873"/>
                  </a:lnTo>
                  <a:lnTo>
                    <a:pt x="136264" y="34910"/>
                  </a:lnTo>
                  <a:lnTo>
                    <a:pt x="172007" y="18005"/>
                  </a:lnTo>
                  <a:lnTo>
                    <a:pt x="209837" y="6529"/>
                  </a:lnTo>
                  <a:lnTo>
                    <a:pt x="248949" y="727"/>
                  </a:lnTo>
                  <a:lnTo>
                    <a:pt x="268715" y="0"/>
                  </a:lnTo>
                  <a:lnTo>
                    <a:pt x="275312" y="80"/>
                  </a:lnTo>
                  <a:lnTo>
                    <a:pt x="314653" y="3955"/>
                  </a:lnTo>
                  <a:lnTo>
                    <a:pt x="353008" y="13563"/>
                  </a:lnTo>
                  <a:lnTo>
                    <a:pt x="389531" y="28691"/>
                  </a:lnTo>
                  <a:lnTo>
                    <a:pt x="423445" y="49018"/>
                  </a:lnTo>
                  <a:lnTo>
                    <a:pt x="454004" y="74097"/>
                  </a:lnTo>
                  <a:lnTo>
                    <a:pt x="480557" y="103394"/>
                  </a:lnTo>
                  <a:lnTo>
                    <a:pt x="502520" y="136264"/>
                  </a:lnTo>
                  <a:lnTo>
                    <a:pt x="519425" y="172007"/>
                  </a:lnTo>
                  <a:lnTo>
                    <a:pt x="530901" y="209837"/>
                  </a:lnTo>
                  <a:lnTo>
                    <a:pt x="536703" y="248949"/>
                  </a:lnTo>
                  <a:lnTo>
                    <a:pt x="537430" y="268715"/>
                  </a:lnTo>
                  <a:lnTo>
                    <a:pt x="537350" y="275312"/>
                  </a:lnTo>
                  <a:lnTo>
                    <a:pt x="533475" y="314653"/>
                  </a:lnTo>
                  <a:lnTo>
                    <a:pt x="523867" y="353008"/>
                  </a:lnTo>
                  <a:lnTo>
                    <a:pt x="508739" y="389531"/>
                  </a:lnTo>
                  <a:lnTo>
                    <a:pt x="488412" y="423445"/>
                  </a:lnTo>
                  <a:lnTo>
                    <a:pt x="463333" y="454004"/>
                  </a:lnTo>
                  <a:lnTo>
                    <a:pt x="434036" y="480557"/>
                  </a:lnTo>
                  <a:lnTo>
                    <a:pt x="401166" y="502520"/>
                  </a:lnTo>
                  <a:lnTo>
                    <a:pt x="365422" y="519425"/>
                  </a:lnTo>
                  <a:lnTo>
                    <a:pt x="327593" y="530901"/>
                  </a:lnTo>
                  <a:lnTo>
                    <a:pt x="288481" y="536703"/>
                  </a:lnTo>
                  <a:lnTo>
                    <a:pt x="268715" y="537430"/>
                  </a:lnTo>
                  <a:close/>
                </a:path>
              </a:pathLst>
            </a:custGeom>
            <a:solidFill>
              <a:srgbClr val="DFE2EB">
                <a:alpha val="80000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" name="Google Shape;143;p11"/>
            <p:cNvSpPr/>
            <p:nvPr/>
          </p:nvSpPr>
          <p:spPr>
            <a:xfrm>
              <a:off x="1695449" y="2171699"/>
              <a:ext cx="457200" cy="457200"/>
            </a:xfrm>
            <a:custGeom>
              <a:rect b="b" l="l" r="r" t="t"/>
              <a:pathLst>
                <a:path extrusionOk="0" h="457200" w="457200">
                  <a:moveTo>
                    <a:pt x="236086" y="457199"/>
                  </a:moveTo>
                  <a:lnTo>
                    <a:pt x="221113" y="457199"/>
                  </a:lnTo>
                  <a:lnTo>
                    <a:pt x="213644" y="456833"/>
                  </a:lnTo>
                  <a:lnTo>
                    <a:pt x="169405" y="449529"/>
                  </a:lnTo>
                  <a:lnTo>
                    <a:pt x="127441" y="433736"/>
                  </a:lnTo>
                  <a:lnTo>
                    <a:pt x="89365" y="410059"/>
                  </a:lnTo>
                  <a:lnTo>
                    <a:pt x="56639" y="379409"/>
                  </a:lnTo>
                  <a:lnTo>
                    <a:pt x="30522" y="342964"/>
                  </a:lnTo>
                  <a:lnTo>
                    <a:pt x="12016" y="302123"/>
                  </a:lnTo>
                  <a:lnTo>
                    <a:pt x="1834" y="258457"/>
                  </a:lnTo>
                  <a:lnTo>
                    <a:pt x="0" y="236086"/>
                  </a:lnTo>
                  <a:lnTo>
                    <a:pt x="0" y="221113"/>
                  </a:lnTo>
                  <a:lnTo>
                    <a:pt x="5853" y="176659"/>
                  </a:lnTo>
                  <a:lnTo>
                    <a:pt x="20266" y="134201"/>
                  </a:lnTo>
                  <a:lnTo>
                    <a:pt x="42685" y="95371"/>
                  </a:lnTo>
                  <a:lnTo>
                    <a:pt x="72249" y="61661"/>
                  </a:lnTo>
                  <a:lnTo>
                    <a:pt x="107821" y="34366"/>
                  </a:lnTo>
                  <a:lnTo>
                    <a:pt x="148035" y="14536"/>
                  </a:lnTo>
                  <a:lnTo>
                    <a:pt x="191345" y="2931"/>
                  </a:lnTo>
                  <a:lnTo>
                    <a:pt x="221113" y="0"/>
                  </a:lnTo>
                  <a:lnTo>
                    <a:pt x="236086" y="0"/>
                  </a:lnTo>
                  <a:lnTo>
                    <a:pt x="280540" y="5853"/>
                  </a:lnTo>
                  <a:lnTo>
                    <a:pt x="322998" y="20266"/>
                  </a:lnTo>
                  <a:lnTo>
                    <a:pt x="361828" y="42685"/>
                  </a:lnTo>
                  <a:lnTo>
                    <a:pt x="395538" y="72249"/>
                  </a:lnTo>
                  <a:lnTo>
                    <a:pt x="422833" y="107821"/>
                  </a:lnTo>
                  <a:lnTo>
                    <a:pt x="442663" y="148035"/>
                  </a:lnTo>
                  <a:lnTo>
                    <a:pt x="454268" y="191345"/>
                  </a:lnTo>
                  <a:lnTo>
                    <a:pt x="457200" y="221113"/>
                  </a:lnTo>
                  <a:lnTo>
                    <a:pt x="457199" y="228599"/>
                  </a:lnTo>
                  <a:lnTo>
                    <a:pt x="457200" y="236086"/>
                  </a:lnTo>
                  <a:lnTo>
                    <a:pt x="451346" y="280540"/>
                  </a:lnTo>
                  <a:lnTo>
                    <a:pt x="436933" y="322998"/>
                  </a:lnTo>
                  <a:lnTo>
                    <a:pt x="414514" y="361828"/>
                  </a:lnTo>
                  <a:lnTo>
                    <a:pt x="384950" y="395538"/>
                  </a:lnTo>
                  <a:lnTo>
                    <a:pt x="349378" y="422833"/>
                  </a:lnTo>
                  <a:lnTo>
                    <a:pt x="309164" y="442663"/>
                  </a:lnTo>
                  <a:lnTo>
                    <a:pt x="265854" y="454268"/>
                  </a:lnTo>
                  <a:lnTo>
                    <a:pt x="243555" y="456833"/>
                  </a:lnTo>
                  <a:lnTo>
                    <a:pt x="236086" y="457199"/>
                  </a:lnTo>
                  <a:close/>
                </a:path>
              </a:pathLst>
            </a:custGeom>
            <a:solidFill>
              <a:srgbClr val="857B93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44" name="Google Shape;144;p1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851040" y="2302288"/>
              <a:ext cx="145952" cy="19598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45" name="Google Shape;145;p11"/>
          <p:cNvPicPr preferRelativeResize="0"/>
          <p:nvPr/>
        </p:nvPicPr>
        <p:blipFill rotWithShape="1">
          <a:blip r:embed="rId6">
            <a:alphaModFix/>
          </a:blip>
          <a:srcRect b="0" l="0" r="49981" t="0"/>
          <a:stretch/>
        </p:blipFill>
        <p:spPr>
          <a:xfrm>
            <a:off x="14654" y="3088764"/>
            <a:ext cx="2049274" cy="5378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" name="Google Shape;150;p12"/>
          <p:cNvGrpSpPr/>
          <p:nvPr/>
        </p:nvGrpSpPr>
        <p:grpSpPr>
          <a:xfrm>
            <a:off x="4219575" y="0"/>
            <a:ext cx="2638425" cy="3848100"/>
            <a:chOff x="4219575" y="0"/>
            <a:chExt cx="2638425" cy="3848100"/>
          </a:xfrm>
        </p:grpSpPr>
        <p:sp>
          <p:nvSpPr>
            <p:cNvPr id="151" name="Google Shape;151;p12"/>
            <p:cNvSpPr/>
            <p:nvPr/>
          </p:nvSpPr>
          <p:spPr>
            <a:xfrm>
              <a:off x="4219575" y="0"/>
              <a:ext cx="2638425" cy="3848100"/>
            </a:xfrm>
            <a:custGeom>
              <a:rect b="b" l="l" r="r" t="t"/>
              <a:pathLst>
                <a:path extrusionOk="0" h="3848100" w="2638425">
                  <a:moveTo>
                    <a:pt x="2638424" y="3848099"/>
                  </a:moveTo>
                  <a:lnTo>
                    <a:pt x="0" y="3848099"/>
                  </a:lnTo>
                  <a:lnTo>
                    <a:pt x="0" y="0"/>
                  </a:lnTo>
                  <a:lnTo>
                    <a:pt x="2638424" y="0"/>
                  </a:lnTo>
                  <a:lnTo>
                    <a:pt x="2638424" y="3848099"/>
                  </a:lnTo>
                  <a:close/>
                </a:path>
              </a:pathLst>
            </a:custGeom>
            <a:solidFill>
              <a:srgbClr val="A0D9D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52" name="Google Shape;152;p1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648200" y="1314449"/>
              <a:ext cx="1943099" cy="122872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3" name="Google Shape;153;p12"/>
          <p:cNvSpPr txBox="1"/>
          <p:nvPr>
            <p:ph type="title"/>
          </p:nvPr>
        </p:nvSpPr>
        <p:spPr>
          <a:xfrm>
            <a:off x="213965" y="175072"/>
            <a:ext cx="2607310" cy="6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0" lvl="0" marL="12700" marR="5080" rtl="0" algn="l">
              <a:lnSpc>
                <a:spcPct val="121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50">
                <a:solidFill>
                  <a:srgbClr val="6F6F72"/>
                </a:solidFill>
              </a:rPr>
              <a:t>Les parties prenantes  Etude de cas</a:t>
            </a:r>
            <a:endParaRPr sz="1750"/>
          </a:p>
        </p:txBody>
      </p:sp>
      <p:sp>
        <p:nvSpPr>
          <p:cNvPr id="154" name="Google Shape;154;p12"/>
          <p:cNvSpPr txBox="1"/>
          <p:nvPr/>
        </p:nvSpPr>
        <p:spPr>
          <a:xfrm>
            <a:off x="235694" y="943396"/>
            <a:ext cx="3526790" cy="2067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2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6F6F72"/>
                </a:solidFill>
                <a:latin typeface="Lucida Sans"/>
                <a:ea typeface="Lucida Sans"/>
                <a:cs typeface="Lucida Sans"/>
                <a:sym typeface="Lucida Sans"/>
              </a:rPr>
              <a:t>Imaginons que vous êtes restaurateur</a:t>
            </a:r>
            <a:endParaRPr sz="10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35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  <a:p>
            <a:pPr indent="0" lvl="0" marL="12700" marR="508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6F6F72"/>
                </a:solidFill>
                <a:latin typeface="Lucida Sans"/>
                <a:ea typeface="Lucida Sans"/>
                <a:cs typeface="Lucida Sans"/>
                <a:sym typeface="Lucida Sans"/>
              </a:rPr>
              <a:t>Identi er toutes vos parties prenantes, c’est-à-dire  toute entité (individu ou groupe) ayant un intérêt  dans vos décisions ou vos activités : clients,  fournisseurs, citoyens, riverains, pouvoirs publics ou  encore associations, ONG…</a:t>
            </a:r>
            <a:endParaRPr sz="10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35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  <a:p>
            <a:pPr indent="0" lvl="0" marL="12700" marR="125095" rtl="0" algn="l">
              <a:lnSpc>
                <a:spcPct val="1375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6F6F72"/>
                </a:solidFill>
                <a:latin typeface="Lucida Sans"/>
                <a:ea typeface="Lucida Sans"/>
                <a:cs typeface="Lucida Sans"/>
                <a:sym typeface="Lucida Sans"/>
              </a:rPr>
              <a:t>Identi er ensuite leurs attentes et les interactions  que vous pouvez mettre en place avec chacun</a:t>
            </a:r>
            <a:endParaRPr sz="10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pic>
        <p:nvPicPr>
          <p:cNvPr id="155" name="Google Shape;155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0975" y="2962274"/>
            <a:ext cx="1142999" cy="885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12"/>
          <p:cNvPicPr preferRelativeResize="0"/>
          <p:nvPr/>
        </p:nvPicPr>
        <p:blipFill rotWithShape="1">
          <a:blip r:embed="rId5">
            <a:alphaModFix/>
          </a:blip>
          <a:srcRect b="0" l="0" r="49981" t="0"/>
          <a:stretch/>
        </p:blipFill>
        <p:spPr>
          <a:xfrm>
            <a:off x="180975" y="3213100"/>
            <a:ext cx="2160533" cy="5670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" name="Google Shape;161;p13"/>
          <p:cNvGrpSpPr/>
          <p:nvPr/>
        </p:nvGrpSpPr>
        <p:grpSpPr>
          <a:xfrm>
            <a:off x="4219575" y="0"/>
            <a:ext cx="2638425" cy="3848100"/>
            <a:chOff x="4219575" y="0"/>
            <a:chExt cx="2638425" cy="3848100"/>
          </a:xfrm>
        </p:grpSpPr>
        <p:sp>
          <p:nvSpPr>
            <p:cNvPr id="162" name="Google Shape;162;p13"/>
            <p:cNvSpPr/>
            <p:nvPr/>
          </p:nvSpPr>
          <p:spPr>
            <a:xfrm>
              <a:off x="4219575" y="0"/>
              <a:ext cx="2638425" cy="3848100"/>
            </a:xfrm>
            <a:custGeom>
              <a:rect b="b" l="l" r="r" t="t"/>
              <a:pathLst>
                <a:path extrusionOk="0" h="3848100" w="2638425">
                  <a:moveTo>
                    <a:pt x="2638424" y="3848099"/>
                  </a:moveTo>
                  <a:lnTo>
                    <a:pt x="0" y="3848099"/>
                  </a:lnTo>
                  <a:lnTo>
                    <a:pt x="0" y="0"/>
                  </a:lnTo>
                  <a:lnTo>
                    <a:pt x="2638424" y="0"/>
                  </a:lnTo>
                  <a:lnTo>
                    <a:pt x="2638424" y="3848099"/>
                  </a:lnTo>
                  <a:close/>
                </a:path>
              </a:pathLst>
            </a:custGeom>
            <a:solidFill>
              <a:srgbClr val="A0D9D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63" name="Google Shape;163;p1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648200" y="1314449"/>
              <a:ext cx="1943099" cy="122872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4" name="Google Shape;164;p13"/>
          <p:cNvSpPr txBox="1"/>
          <p:nvPr>
            <p:ph type="title"/>
          </p:nvPr>
        </p:nvSpPr>
        <p:spPr>
          <a:xfrm>
            <a:off x="213965" y="175072"/>
            <a:ext cx="2607310" cy="6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0" lvl="0" marL="12700" marR="5080" rtl="0" algn="l">
              <a:lnSpc>
                <a:spcPct val="121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50">
                <a:solidFill>
                  <a:srgbClr val="6F6F72"/>
                </a:solidFill>
              </a:rPr>
              <a:t>Les parties prenantes  Etude de cas</a:t>
            </a:r>
            <a:endParaRPr sz="1750"/>
          </a:p>
        </p:txBody>
      </p:sp>
      <p:sp>
        <p:nvSpPr>
          <p:cNvPr id="165" name="Google Shape;165;p13"/>
          <p:cNvSpPr txBox="1"/>
          <p:nvPr/>
        </p:nvSpPr>
        <p:spPr>
          <a:xfrm>
            <a:off x="213816" y="1074273"/>
            <a:ext cx="3804920" cy="1692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0" lvl="0" marL="12700" marR="334645" rtl="0" algn="l">
              <a:lnSpc>
                <a:spcPct val="1359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">
                <a:solidFill>
                  <a:srgbClr val="6F6F72"/>
                </a:solidFill>
                <a:latin typeface="Lucida Sans"/>
                <a:ea typeface="Lucida Sans"/>
                <a:cs typeface="Lucida Sans"/>
                <a:sym typeface="Lucida Sans"/>
              </a:rPr>
              <a:t>A vous de jouer : faites maintenant la même  chose à partir de votre projet personnel</a:t>
            </a:r>
            <a:endParaRPr sz="115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3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  <a:p>
            <a:pPr indent="0" lvl="0" marL="12700" marR="5080" rtl="0" algn="l">
              <a:lnSpc>
                <a:spcPct val="1359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">
                <a:solidFill>
                  <a:srgbClr val="6F6F72"/>
                </a:solidFill>
                <a:latin typeface="Lucida Sans"/>
                <a:ea typeface="Lucida Sans"/>
                <a:cs typeface="Lucida Sans"/>
                <a:sym typeface="Lucida Sans"/>
              </a:rPr>
              <a:t>Une fois terminé, en vous basant sur ce travail et  votre auto-diagnostic, identi ez 2 ou 3 actions  que vous pouvez mettre en place dans le cadre  de votre projet, et partagez-les au groupe</a:t>
            </a:r>
            <a:endParaRPr sz="115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pic>
        <p:nvPicPr>
          <p:cNvPr id="166" name="Google Shape;166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0975" y="2962274"/>
            <a:ext cx="1142999" cy="885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13"/>
          <p:cNvPicPr preferRelativeResize="0"/>
          <p:nvPr/>
        </p:nvPicPr>
        <p:blipFill rotWithShape="1">
          <a:blip r:embed="rId5">
            <a:alphaModFix/>
          </a:blip>
          <a:srcRect b="0" l="0" r="49981" t="0"/>
          <a:stretch/>
        </p:blipFill>
        <p:spPr>
          <a:xfrm>
            <a:off x="125467" y="3116364"/>
            <a:ext cx="2312933" cy="6070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4"/>
          <p:cNvSpPr/>
          <p:nvPr/>
        </p:nvSpPr>
        <p:spPr>
          <a:xfrm>
            <a:off x="4162425" y="0"/>
            <a:ext cx="2695575" cy="3848100"/>
          </a:xfrm>
          <a:custGeom>
            <a:rect b="b" l="l" r="r" t="t"/>
            <a:pathLst>
              <a:path extrusionOk="0" h="3848100" w="2695575">
                <a:moveTo>
                  <a:pt x="0" y="0"/>
                </a:moveTo>
                <a:lnTo>
                  <a:pt x="2695574" y="0"/>
                </a:lnTo>
                <a:lnTo>
                  <a:pt x="2695574" y="3848099"/>
                </a:lnTo>
                <a:lnTo>
                  <a:pt x="0" y="3848099"/>
                </a:lnTo>
                <a:lnTo>
                  <a:pt x="0" y="0"/>
                </a:lnTo>
                <a:close/>
              </a:path>
            </a:pathLst>
          </a:custGeom>
          <a:solidFill>
            <a:srgbClr val="A0D9D9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3" name="Google Shape;173;p14"/>
          <p:cNvGrpSpPr/>
          <p:nvPr/>
        </p:nvGrpSpPr>
        <p:grpSpPr>
          <a:xfrm>
            <a:off x="104775" y="15239"/>
            <a:ext cx="3982834" cy="3804284"/>
            <a:chOff x="104775" y="15239"/>
            <a:chExt cx="3982834" cy="3804284"/>
          </a:xfrm>
        </p:grpSpPr>
        <p:pic>
          <p:nvPicPr>
            <p:cNvPr id="174" name="Google Shape;174;p1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04775" y="2924174"/>
              <a:ext cx="1133474" cy="8953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5" name="Google Shape;175;p14"/>
            <p:cNvSpPr/>
            <p:nvPr/>
          </p:nvSpPr>
          <p:spPr>
            <a:xfrm>
              <a:off x="332219" y="15239"/>
              <a:ext cx="3755390" cy="3274060"/>
            </a:xfrm>
            <a:custGeom>
              <a:rect b="b" l="l" r="r" t="t"/>
              <a:pathLst>
                <a:path extrusionOk="0" h="3274060" w="3755390">
                  <a:moveTo>
                    <a:pt x="3755136" y="0"/>
                  </a:moveTo>
                  <a:lnTo>
                    <a:pt x="0" y="0"/>
                  </a:lnTo>
                  <a:lnTo>
                    <a:pt x="0" y="203200"/>
                  </a:lnTo>
                  <a:lnTo>
                    <a:pt x="0" y="2994660"/>
                  </a:lnTo>
                  <a:lnTo>
                    <a:pt x="0" y="3274060"/>
                  </a:lnTo>
                  <a:lnTo>
                    <a:pt x="3755136" y="3274060"/>
                  </a:lnTo>
                  <a:lnTo>
                    <a:pt x="3755136" y="2994660"/>
                  </a:lnTo>
                  <a:lnTo>
                    <a:pt x="3755136" y="203835"/>
                  </a:lnTo>
                  <a:lnTo>
                    <a:pt x="3487293" y="203835"/>
                  </a:lnTo>
                  <a:lnTo>
                    <a:pt x="3487293" y="2994660"/>
                  </a:lnTo>
                  <a:lnTo>
                    <a:pt x="210693" y="2994660"/>
                  </a:lnTo>
                  <a:lnTo>
                    <a:pt x="210693" y="203200"/>
                  </a:lnTo>
                  <a:lnTo>
                    <a:pt x="3755136" y="203200"/>
                  </a:lnTo>
                  <a:lnTo>
                    <a:pt x="3755136" y="0"/>
                  </a:lnTo>
                  <a:close/>
                </a:path>
              </a:pathLst>
            </a:custGeom>
            <a:solidFill>
              <a:srgbClr val="000000">
                <a:alpha val="25098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" name="Google Shape;176;p14"/>
            <p:cNvSpPr/>
            <p:nvPr/>
          </p:nvSpPr>
          <p:spPr>
            <a:xfrm>
              <a:off x="542925" y="219074"/>
              <a:ext cx="3276600" cy="2790825"/>
            </a:xfrm>
            <a:custGeom>
              <a:rect b="b" l="l" r="r" t="t"/>
              <a:pathLst>
                <a:path extrusionOk="0" h="2790825" w="3276600">
                  <a:moveTo>
                    <a:pt x="3276599" y="2790824"/>
                  </a:moveTo>
                  <a:lnTo>
                    <a:pt x="0" y="2790824"/>
                  </a:lnTo>
                  <a:lnTo>
                    <a:pt x="0" y="0"/>
                  </a:lnTo>
                  <a:lnTo>
                    <a:pt x="3276599" y="0"/>
                  </a:lnTo>
                  <a:lnTo>
                    <a:pt x="3276599" y="27908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77" name="Google Shape;177;p1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42925" y="371474"/>
              <a:ext cx="3257549" cy="263842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8" name="Google Shape;178;p14"/>
          <p:cNvSpPr txBox="1"/>
          <p:nvPr>
            <p:ph type="title"/>
          </p:nvPr>
        </p:nvSpPr>
        <p:spPr>
          <a:xfrm>
            <a:off x="5060552" y="306730"/>
            <a:ext cx="862330" cy="282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71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/>
              <a:t>Rappel</a:t>
            </a:r>
            <a:endParaRPr sz="1650"/>
          </a:p>
        </p:txBody>
      </p:sp>
      <p:sp>
        <p:nvSpPr>
          <p:cNvPr id="179" name="Google Shape;179;p14"/>
          <p:cNvSpPr txBox="1"/>
          <p:nvPr/>
        </p:nvSpPr>
        <p:spPr>
          <a:xfrm>
            <a:off x="4629398" y="1188573"/>
            <a:ext cx="1815464" cy="2644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0" lvl="0" marL="12700" marR="100965" rtl="0" algn="l">
              <a:lnSpc>
                <a:spcPct val="1359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Un travail personnel  sur les enjeux RSE de  votre projet  d'entreprise est  indispensable dans le  cadre de la formation  ETPE</a:t>
            </a:r>
            <a:endParaRPr sz="115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marR="5080" rtl="0" algn="l">
              <a:lnSpc>
                <a:spcPct val="1359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C'est 1 des 5 critères  évalués pour obtenir la  certi cation</a:t>
            </a:r>
            <a:endParaRPr sz="115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80" name="Google Shape;180;p14"/>
          <p:cNvPicPr preferRelativeResize="0"/>
          <p:nvPr/>
        </p:nvPicPr>
        <p:blipFill rotWithShape="1">
          <a:blip r:embed="rId5">
            <a:alphaModFix/>
          </a:blip>
          <a:srcRect b="0" l="0" r="49981" t="0"/>
          <a:stretch/>
        </p:blipFill>
        <p:spPr>
          <a:xfrm>
            <a:off x="0" y="3179549"/>
            <a:ext cx="2438400" cy="639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" name="Google Shape;185;p15"/>
          <p:cNvGrpSpPr/>
          <p:nvPr/>
        </p:nvGrpSpPr>
        <p:grpSpPr>
          <a:xfrm>
            <a:off x="3638550" y="1600200"/>
            <a:ext cx="7086600" cy="4200525"/>
            <a:chOff x="3638550" y="1600200"/>
            <a:chExt cx="7086600" cy="4200525"/>
          </a:xfrm>
        </p:grpSpPr>
        <p:sp>
          <p:nvSpPr>
            <p:cNvPr id="186" name="Google Shape;186;p15"/>
            <p:cNvSpPr/>
            <p:nvPr/>
          </p:nvSpPr>
          <p:spPr>
            <a:xfrm>
              <a:off x="3638550" y="1600200"/>
              <a:ext cx="7086600" cy="4200525"/>
            </a:xfrm>
            <a:custGeom>
              <a:rect b="b" l="l" r="r" t="t"/>
              <a:pathLst>
                <a:path extrusionOk="0" h="4200525" w="7086600">
                  <a:moveTo>
                    <a:pt x="7086599" y="4200524"/>
                  </a:moveTo>
                  <a:lnTo>
                    <a:pt x="0" y="4200524"/>
                  </a:lnTo>
                  <a:lnTo>
                    <a:pt x="0" y="0"/>
                  </a:lnTo>
                  <a:lnTo>
                    <a:pt x="7086599" y="0"/>
                  </a:lnTo>
                  <a:lnTo>
                    <a:pt x="7086599" y="420052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" name="Google Shape;187;p15"/>
            <p:cNvSpPr/>
            <p:nvPr/>
          </p:nvSpPr>
          <p:spPr>
            <a:xfrm>
              <a:off x="3643312" y="1604962"/>
              <a:ext cx="7077075" cy="4191000"/>
            </a:xfrm>
            <a:custGeom>
              <a:rect b="b" l="l" r="r" t="t"/>
              <a:pathLst>
                <a:path extrusionOk="0" h="4191000" w="7077075">
                  <a:moveTo>
                    <a:pt x="0" y="0"/>
                  </a:moveTo>
                  <a:lnTo>
                    <a:pt x="7077074" y="0"/>
                  </a:lnTo>
                  <a:lnTo>
                    <a:pt x="7077074" y="4190999"/>
                  </a:lnTo>
                  <a:lnTo>
                    <a:pt x="0" y="4190999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" name="Google Shape;188;p15"/>
            <p:cNvSpPr/>
            <p:nvPr/>
          </p:nvSpPr>
          <p:spPr>
            <a:xfrm>
              <a:off x="4238624" y="1825752"/>
              <a:ext cx="2479675" cy="186055"/>
            </a:xfrm>
            <a:custGeom>
              <a:rect b="b" l="l" r="r" t="t"/>
              <a:pathLst>
                <a:path extrusionOk="0" h="186055" w="2479675">
                  <a:moveTo>
                    <a:pt x="2479167" y="185927"/>
                  </a:moveTo>
                  <a:lnTo>
                    <a:pt x="0" y="185927"/>
                  </a:lnTo>
                  <a:lnTo>
                    <a:pt x="0" y="0"/>
                  </a:lnTo>
                  <a:lnTo>
                    <a:pt x="2479167" y="0"/>
                  </a:lnTo>
                  <a:lnTo>
                    <a:pt x="2479167" y="185927"/>
                  </a:lnTo>
                  <a:close/>
                </a:path>
              </a:pathLst>
            </a:custGeom>
            <a:solidFill>
              <a:srgbClr val="000000">
                <a:alpha val="50196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189;p15"/>
            <p:cNvSpPr/>
            <p:nvPr/>
          </p:nvSpPr>
          <p:spPr>
            <a:xfrm>
              <a:off x="6857999" y="3476625"/>
              <a:ext cx="647700" cy="457200"/>
            </a:xfrm>
            <a:custGeom>
              <a:rect b="b" l="l" r="r" t="t"/>
              <a:pathLst>
                <a:path extrusionOk="0" h="457200" w="647700">
                  <a:moveTo>
                    <a:pt x="323849" y="457199"/>
                  </a:moveTo>
                  <a:lnTo>
                    <a:pt x="213752" y="454890"/>
                  </a:lnTo>
                  <a:lnTo>
                    <a:pt x="127392" y="450449"/>
                  </a:lnTo>
                  <a:lnTo>
                    <a:pt x="65722" y="442436"/>
                  </a:lnTo>
                  <a:lnTo>
                    <a:pt x="32230" y="420635"/>
                  </a:lnTo>
                  <a:lnTo>
                    <a:pt x="14096" y="383476"/>
                  </a:lnTo>
                  <a:lnTo>
                    <a:pt x="6188" y="337939"/>
                  </a:lnTo>
                  <a:lnTo>
                    <a:pt x="1976" y="287071"/>
                  </a:lnTo>
                  <a:lnTo>
                    <a:pt x="300" y="245686"/>
                  </a:lnTo>
                  <a:lnTo>
                    <a:pt x="0" y="228599"/>
                  </a:lnTo>
                  <a:lnTo>
                    <a:pt x="300" y="211513"/>
                  </a:lnTo>
                  <a:lnTo>
                    <a:pt x="1976" y="170128"/>
                  </a:lnTo>
                  <a:lnTo>
                    <a:pt x="6188" y="119260"/>
                  </a:lnTo>
                  <a:lnTo>
                    <a:pt x="14096" y="73723"/>
                  </a:lnTo>
                  <a:lnTo>
                    <a:pt x="32265" y="36564"/>
                  </a:lnTo>
                  <a:lnTo>
                    <a:pt x="65722" y="14763"/>
                  </a:lnTo>
                  <a:lnTo>
                    <a:pt x="127392" y="6750"/>
                  </a:lnTo>
                  <a:lnTo>
                    <a:pt x="213752" y="2309"/>
                  </a:lnTo>
                  <a:lnTo>
                    <a:pt x="290630" y="404"/>
                  </a:lnTo>
                  <a:lnTo>
                    <a:pt x="323849" y="0"/>
                  </a:lnTo>
                  <a:lnTo>
                    <a:pt x="357069" y="404"/>
                  </a:lnTo>
                  <a:lnTo>
                    <a:pt x="433947" y="2309"/>
                  </a:lnTo>
                  <a:lnTo>
                    <a:pt x="520307" y="6750"/>
                  </a:lnTo>
                  <a:lnTo>
                    <a:pt x="581977" y="14763"/>
                  </a:lnTo>
                  <a:lnTo>
                    <a:pt x="615469" y="36564"/>
                  </a:lnTo>
                  <a:lnTo>
                    <a:pt x="633602" y="73723"/>
                  </a:lnTo>
                  <a:lnTo>
                    <a:pt x="641511" y="119260"/>
                  </a:lnTo>
                  <a:lnTo>
                    <a:pt x="645723" y="170128"/>
                  </a:lnTo>
                  <a:lnTo>
                    <a:pt x="647399" y="211513"/>
                  </a:lnTo>
                  <a:lnTo>
                    <a:pt x="647699" y="228599"/>
                  </a:lnTo>
                  <a:lnTo>
                    <a:pt x="647399" y="245686"/>
                  </a:lnTo>
                  <a:lnTo>
                    <a:pt x="645723" y="287071"/>
                  </a:lnTo>
                  <a:lnTo>
                    <a:pt x="641511" y="337939"/>
                  </a:lnTo>
                  <a:lnTo>
                    <a:pt x="633602" y="383476"/>
                  </a:lnTo>
                  <a:lnTo>
                    <a:pt x="615469" y="420635"/>
                  </a:lnTo>
                  <a:lnTo>
                    <a:pt x="581977" y="442436"/>
                  </a:lnTo>
                  <a:lnTo>
                    <a:pt x="520307" y="450449"/>
                  </a:lnTo>
                  <a:lnTo>
                    <a:pt x="433947" y="454890"/>
                  </a:lnTo>
                  <a:lnTo>
                    <a:pt x="357069" y="456795"/>
                  </a:lnTo>
                  <a:lnTo>
                    <a:pt x="323849" y="45719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" name="Google Shape;190;p15"/>
            <p:cNvSpPr/>
            <p:nvPr/>
          </p:nvSpPr>
          <p:spPr>
            <a:xfrm>
              <a:off x="7115175" y="3609975"/>
              <a:ext cx="171450" cy="190500"/>
            </a:xfrm>
            <a:custGeom>
              <a:rect b="b" l="l" r="r" t="t"/>
              <a:pathLst>
                <a:path extrusionOk="0" h="190500" w="171450">
                  <a:moveTo>
                    <a:pt x="0" y="190499"/>
                  </a:moveTo>
                  <a:lnTo>
                    <a:pt x="0" y="0"/>
                  </a:lnTo>
                  <a:lnTo>
                    <a:pt x="171449" y="95249"/>
                  </a:lnTo>
                  <a:lnTo>
                    <a:pt x="0" y="19049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1" name="Google Shape;191;p15"/>
          <p:cNvSpPr txBox="1"/>
          <p:nvPr>
            <p:ph type="title"/>
          </p:nvPr>
        </p:nvSpPr>
        <p:spPr>
          <a:xfrm>
            <a:off x="393600" y="3263900"/>
            <a:ext cx="2802890" cy="8274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42525">
            <a:spAutoFit/>
          </a:bodyPr>
          <a:lstStyle/>
          <a:p>
            <a:pPr indent="0" lvl="0" marL="12700" marR="5080" rtl="0" algn="l">
              <a:lnSpc>
                <a:spcPct val="11407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70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Un superbe  exemple pour finir</a:t>
            </a:r>
            <a:endParaRPr sz="2700"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"/>
          <p:cNvSpPr txBox="1"/>
          <p:nvPr>
            <p:ph type="title"/>
          </p:nvPr>
        </p:nvSpPr>
        <p:spPr>
          <a:xfrm>
            <a:off x="2463353" y="2863849"/>
            <a:ext cx="6503670" cy="654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87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100">
                <a:solidFill>
                  <a:srgbClr val="FFFFFF"/>
                </a:solidFill>
              </a:rPr>
              <a:t>C'est quoi, pour vous, la RSE ?</a:t>
            </a:r>
            <a:endParaRPr sz="4100"/>
          </a:p>
        </p:txBody>
      </p:sp>
      <p:sp>
        <p:nvSpPr>
          <p:cNvPr id="51" name="Google Shape;51;p2"/>
          <p:cNvSpPr txBox="1"/>
          <p:nvPr/>
        </p:nvSpPr>
        <p:spPr>
          <a:xfrm>
            <a:off x="4285605" y="5448934"/>
            <a:ext cx="5753100" cy="3867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2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50" u="sng" cap="none" strike="noStrik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Lien vers le quiz si vous n'en avez aucune idée</a:t>
            </a:r>
            <a:endParaRPr b="0" i="0" sz="235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52" name="Google Shape;52;p2"/>
          <p:cNvGrpSpPr/>
          <p:nvPr/>
        </p:nvGrpSpPr>
        <p:grpSpPr>
          <a:xfrm>
            <a:off x="10188267" y="5397192"/>
            <a:ext cx="511809" cy="511809"/>
            <a:chOff x="10188267" y="5397192"/>
            <a:chExt cx="511809" cy="511809"/>
          </a:xfrm>
        </p:grpSpPr>
        <p:sp>
          <p:nvSpPr>
            <p:cNvPr id="53" name="Google Shape;53;p2"/>
            <p:cNvSpPr/>
            <p:nvPr/>
          </p:nvSpPr>
          <p:spPr>
            <a:xfrm>
              <a:off x="10188267" y="5397192"/>
              <a:ext cx="511809" cy="511809"/>
            </a:xfrm>
            <a:custGeom>
              <a:rect b="b" l="l" r="r" t="t"/>
              <a:pathLst>
                <a:path extrusionOk="0" h="511810" w="511809">
                  <a:moveTo>
                    <a:pt x="264275" y="511789"/>
                  </a:moveTo>
                  <a:lnTo>
                    <a:pt x="247514" y="511789"/>
                  </a:lnTo>
                  <a:lnTo>
                    <a:pt x="239153" y="511379"/>
                  </a:lnTo>
                  <a:lnTo>
                    <a:pt x="197752" y="505238"/>
                  </a:lnTo>
                  <a:lnTo>
                    <a:pt x="150225" y="489103"/>
                  </a:lnTo>
                  <a:lnTo>
                    <a:pt x="106758" y="464007"/>
                  </a:lnTo>
                  <a:lnTo>
                    <a:pt x="69023" y="430913"/>
                  </a:lnTo>
                  <a:lnTo>
                    <a:pt x="38469" y="391094"/>
                  </a:lnTo>
                  <a:lnTo>
                    <a:pt x="16271" y="346078"/>
                  </a:lnTo>
                  <a:lnTo>
                    <a:pt x="3281" y="297597"/>
                  </a:lnTo>
                  <a:lnTo>
                    <a:pt x="0" y="264275"/>
                  </a:lnTo>
                  <a:lnTo>
                    <a:pt x="0" y="247514"/>
                  </a:lnTo>
                  <a:lnTo>
                    <a:pt x="6551" y="197752"/>
                  </a:lnTo>
                  <a:lnTo>
                    <a:pt x="22686" y="150225"/>
                  </a:lnTo>
                  <a:lnTo>
                    <a:pt x="47782" y="106758"/>
                  </a:lnTo>
                  <a:lnTo>
                    <a:pt x="80876" y="69023"/>
                  </a:lnTo>
                  <a:lnTo>
                    <a:pt x="120695" y="38469"/>
                  </a:lnTo>
                  <a:lnTo>
                    <a:pt x="165711" y="16271"/>
                  </a:lnTo>
                  <a:lnTo>
                    <a:pt x="214192" y="3281"/>
                  </a:lnTo>
                  <a:lnTo>
                    <a:pt x="247514" y="0"/>
                  </a:lnTo>
                  <a:lnTo>
                    <a:pt x="264275" y="0"/>
                  </a:lnTo>
                  <a:lnTo>
                    <a:pt x="314037" y="6551"/>
                  </a:lnTo>
                  <a:lnTo>
                    <a:pt x="361564" y="22686"/>
                  </a:lnTo>
                  <a:lnTo>
                    <a:pt x="405031" y="47782"/>
                  </a:lnTo>
                  <a:lnTo>
                    <a:pt x="442766" y="80876"/>
                  </a:lnTo>
                  <a:lnTo>
                    <a:pt x="473320" y="120695"/>
                  </a:lnTo>
                  <a:lnTo>
                    <a:pt x="495518" y="165711"/>
                  </a:lnTo>
                  <a:lnTo>
                    <a:pt x="508508" y="214192"/>
                  </a:lnTo>
                  <a:lnTo>
                    <a:pt x="511790" y="247514"/>
                  </a:lnTo>
                  <a:lnTo>
                    <a:pt x="511789" y="255894"/>
                  </a:lnTo>
                  <a:lnTo>
                    <a:pt x="511790" y="264275"/>
                  </a:lnTo>
                  <a:lnTo>
                    <a:pt x="505238" y="314037"/>
                  </a:lnTo>
                  <a:lnTo>
                    <a:pt x="489103" y="361564"/>
                  </a:lnTo>
                  <a:lnTo>
                    <a:pt x="464007" y="405031"/>
                  </a:lnTo>
                  <a:lnTo>
                    <a:pt x="430913" y="442766"/>
                  </a:lnTo>
                  <a:lnTo>
                    <a:pt x="391094" y="473320"/>
                  </a:lnTo>
                  <a:lnTo>
                    <a:pt x="346078" y="495518"/>
                  </a:lnTo>
                  <a:lnTo>
                    <a:pt x="297597" y="508508"/>
                  </a:lnTo>
                  <a:lnTo>
                    <a:pt x="272636" y="511379"/>
                  </a:lnTo>
                  <a:lnTo>
                    <a:pt x="264275" y="511789"/>
                  </a:lnTo>
                  <a:close/>
                </a:path>
              </a:pathLst>
            </a:custGeom>
            <a:solidFill>
              <a:srgbClr val="DFE2EB">
                <a:alpha val="80000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10226992" y="5435917"/>
              <a:ext cx="434340" cy="434340"/>
            </a:xfrm>
            <a:custGeom>
              <a:rect b="b" l="l" r="r" t="t"/>
              <a:pathLst>
                <a:path extrusionOk="0" h="434339" w="434340">
                  <a:moveTo>
                    <a:pt x="224282" y="434339"/>
                  </a:moveTo>
                  <a:lnTo>
                    <a:pt x="210057" y="434339"/>
                  </a:lnTo>
                  <a:lnTo>
                    <a:pt x="202961" y="433991"/>
                  </a:lnTo>
                  <a:lnTo>
                    <a:pt x="160935" y="427053"/>
                  </a:lnTo>
                  <a:lnTo>
                    <a:pt x="121069" y="412049"/>
                  </a:lnTo>
                  <a:lnTo>
                    <a:pt x="84896" y="389556"/>
                  </a:lnTo>
                  <a:lnTo>
                    <a:pt x="53807" y="360439"/>
                  </a:lnTo>
                  <a:lnTo>
                    <a:pt x="28996" y="325815"/>
                  </a:lnTo>
                  <a:lnTo>
                    <a:pt x="11415" y="287017"/>
                  </a:lnTo>
                  <a:lnTo>
                    <a:pt x="1742" y="245534"/>
                  </a:lnTo>
                  <a:lnTo>
                    <a:pt x="0" y="224282"/>
                  </a:lnTo>
                  <a:lnTo>
                    <a:pt x="0" y="210057"/>
                  </a:lnTo>
                  <a:lnTo>
                    <a:pt x="5560" y="167826"/>
                  </a:lnTo>
                  <a:lnTo>
                    <a:pt x="19252" y="127491"/>
                  </a:lnTo>
                  <a:lnTo>
                    <a:pt x="40551" y="90602"/>
                  </a:lnTo>
                  <a:lnTo>
                    <a:pt x="68636" y="58578"/>
                  </a:lnTo>
                  <a:lnTo>
                    <a:pt x="102430" y="32648"/>
                  </a:lnTo>
                  <a:lnTo>
                    <a:pt x="140633" y="13809"/>
                  </a:lnTo>
                  <a:lnTo>
                    <a:pt x="181778" y="2785"/>
                  </a:lnTo>
                  <a:lnTo>
                    <a:pt x="210057" y="0"/>
                  </a:lnTo>
                  <a:lnTo>
                    <a:pt x="224282" y="0"/>
                  </a:lnTo>
                  <a:lnTo>
                    <a:pt x="266513" y="5560"/>
                  </a:lnTo>
                  <a:lnTo>
                    <a:pt x="306848" y="19252"/>
                  </a:lnTo>
                  <a:lnTo>
                    <a:pt x="343737" y="40551"/>
                  </a:lnTo>
                  <a:lnTo>
                    <a:pt x="375761" y="68636"/>
                  </a:lnTo>
                  <a:lnTo>
                    <a:pt x="401691" y="102430"/>
                  </a:lnTo>
                  <a:lnTo>
                    <a:pt x="420530" y="140633"/>
                  </a:lnTo>
                  <a:lnTo>
                    <a:pt x="431554" y="181778"/>
                  </a:lnTo>
                  <a:lnTo>
                    <a:pt x="434340" y="210057"/>
                  </a:lnTo>
                  <a:lnTo>
                    <a:pt x="434339" y="217169"/>
                  </a:lnTo>
                  <a:lnTo>
                    <a:pt x="434340" y="224282"/>
                  </a:lnTo>
                  <a:lnTo>
                    <a:pt x="428779" y="266513"/>
                  </a:lnTo>
                  <a:lnTo>
                    <a:pt x="415087" y="306848"/>
                  </a:lnTo>
                  <a:lnTo>
                    <a:pt x="393788" y="343737"/>
                  </a:lnTo>
                  <a:lnTo>
                    <a:pt x="365703" y="375761"/>
                  </a:lnTo>
                  <a:lnTo>
                    <a:pt x="331909" y="401691"/>
                  </a:lnTo>
                  <a:lnTo>
                    <a:pt x="293706" y="420530"/>
                  </a:lnTo>
                  <a:lnTo>
                    <a:pt x="252561" y="431554"/>
                  </a:lnTo>
                  <a:lnTo>
                    <a:pt x="231378" y="433991"/>
                  </a:lnTo>
                  <a:lnTo>
                    <a:pt x="224282" y="434339"/>
                  </a:lnTo>
                  <a:close/>
                </a:path>
              </a:pathLst>
            </a:custGeom>
            <a:solidFill>
              <a:srgbClr val="696A73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55" name="Google Shape;55;p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0374803" y="5559976"/>
              <a:ext cx="138654" cy="18618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Google Shape;60;p3"/>
          <p:cNvGrpSpPr/>
          <p:nvPr/>
        </p:nvGrpSpPr>
        <p:grpSpPr>
          <a:xfrm>
            <a:off x="184546" y="166749"/>
            <a:ext cx="11048999" cy="6086351"/>
            <a:chOff x="184546" y="166749"/>
            <a:chExt cx="11048999" cy="6086351"/>
          </a:xfrm>
        </p:grpSpPr>
        <p:pic>
          <p:nvPicPr>
            <p:cNvPr id="61" name="Google Shape;61;p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84546" y="166749"/>
              <a:ext cx="11048999" cy="60863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2" name="Google Shape;62;p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657349" y="1428749"/>
              <a:ext cx="4743449" cy="442912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3" name="Google Shape;63;p3"/>
          <p:cNvSpPr txBox="1"/>
          <p:nvPr>
            <p:ph type="title"/>
          </p:nvPr>
        </p:nvSpPr>
        <p:spPr>
          <a:xfrm>
            <a:off x="3273276" y="470937"/>
            <a:ext cx="2466975" cy="4972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Lucida Sans"/>
                <a:ea typeface="Lucida Sans"/>
                <a:cs typeface="Lucida Sans"/>
                <a:sym typeface="Lucida Sans"/>
              </a:rPr>
              <a:t>Les 3 piliers</a:t>
            </a:r>
            <a:endParaRPr/>
          </a:p>
        </p:txBody>
      </p:sp>
      <p:sp>
        <p:nvSpPr>
          <p:cNvPr id="64" name="Google Shape;64;p3"/>
          <p:cNvSpPr/>
          <p:nvPr/>
        </p:nvSpPr>
        <p:spPr>
          <a:xfrm>
            <a:off x="8286750" y="838200"/>
            <a:ext cx="1438275" cy="1437005"/>
          </a:xfrm>
          <a:custGeom>
            <a:rect b="b" l="l" r="r" t="t"/>
            <a:pathLst>
              <a:path extrusionOk="0" h="1437005" w="1438275">
                <a:moveTo>
                  <a:pt x="719137" y="1436658"/>
                </a:moveTo>
                <a:lnTo>
                  <a:pt x="666239" y="1434713"/>
                </a:lnTo>
                <a:lnTo>
                  <a:pt x="613617" y="1428884"/>
                </a:lnTo>
                <a:lnTo>
                  <a:pt x="561568" y="1419204"/>
                </a:lnTo>
                <a:lnTo>
                  <a:pt x="510382" y="1405727"/>
                </a:lnTo>
                <a:lnTo>
                  <a:pt x="460328" y="1388527"/>
                </a:lnTo>
                <a:lnTo>
                  <a:pt x="411666" y="1367692"/>
                </a:lnTo>
                <a:lnTo>
                  <a:pt x="364671" y="1343336"/>
                </a:lnTo>
                <a:lnTo>
                  <a:pt x="319606" y="1315598"/>
                </a:lnTo>
                <a:lnTo>
                  <a:pt x="276705" y="1284625"/>
                </a:lnTo>
                <a:lnTo>
                  <a:pt x="236193" y="1250576"/>
                </a:lnTo>
                <a:lnTo>
                  <a:pt x="198300" y="1213643"/>
                </a:lnTo>
                <a:lnTo>
                  <a:pt x="163236" y="1174032"/>
                </a:lnTo>
                <a:lnTo>
                  <a:pt x="131184" y="1131953"/>
                </a:lnTo>
                <a:lnTo>
                  <a:pt x="102312" y="1087624"/>
                </a:lnTo>
                <a:lnTo>
                  <a:pt x="76783" y="1041293"/>
                </a:lnTo>
                <a:lnTo>
                  <a:pt x="54741" y="993222"/>
                </a:lnTo>
                <a:lnTo>
                  <a:pt x="36297" y="943661"/>
                </a:lnTo>
                <a:lnTo>
                  <a:pt x="21551" y="892869"/>
                </a:lnTo>
                <a:lnTo>
                  <a:pt x="10586" y="841131"/>
                </a:lnTo>
                <a:lnTo>
                  <a:pt x="3462" y="788738"/>
                </a:lnTo>
                <a:lnTo>
                  <a:pt x="216" y="735963"/>
                </a:lnTo>
                <a:lnTo>
                  <a:pt x="0" y="718329"/>
                </a:lnTo>
                <a:lnTo>
                  <a:pt x="216" y="700695"/>
                </a:lnTo>
                <a:lnTo>
                  <a:pt x="3462" y="647920"/>
                </a:lnTo>
                <a:lnTo>
                  <a:pt x="10586" y="595527"/>
                </a:lnTo>
                <a:lnTo>
                  <a:pt x="21551" y="543789"/>
                </a:lnTo>
                <a:lnTo>
                  <a:pt x="36297" y="492997"/>
                </a:lnTo>
                <a:lnTo>
                  <a:pt x="54741" y="443436"/>
                </a:lnTo>
                <a:lnTo>
                  <a:pt x="76783" y="395365"/>
                </a:lnTo>
                <a:lnTo>
                  <a:pt x="102312" y="349034"/>
                </a:lnTo>
                <a:lnTo>
                  <a:pt x="131184" y="304704"/>
                </a:lnTo>
                <a:lnTo>
                  <a:pt x="163236" y="262626"/>
                </a:lnTo>
                <a:lnTo>
                  <a:pt x="198300" y="223015"/>
                </a:lnTo>
                <a:lnTo>
                  <a:pt x="236193" y="186082"/>
                </a:lnTo>
                <a:lnTo>
                  <a:pt x="276705" y="152033"/>
                </a:lnTo>
                <a:lnTo>
                  <a:pt x="319606" y="121060"/>
                </a:lnTo>
                <a:lnTo>
                  <a:pt x="364671" y="93322"/>
                </a:lnTo>
                <a:lnTo>
                  <a:pt x="411666" y="68966"/>
                </a:lnTo>
                <a:lnTo>
                  <a:pt x="460328" y="48131"/>
                </a:lnTo>
                <a:lnTo>
                  <a:pt x="510382" y="30931"/>
                </a:lnTo>
                <a:lnTo>
                  <a:pt x="561568" y="17454"/>
                </a:lnTo>
                <a:lnTo>
                  <a:pt x="613618" y="7774"/>
                </a:lnTo>
                <a:lnTo>
                  <a:pt x="666239" y="1945"/>
                </a:lnTo>
                <a:lnTo>
                  <a:pt x="719137" y="0"/>
                </a:lnTo>
                <a:lnTo>
                  <a:pt x="736791" y="216"/>
                </a:lnTo>
                <a:lnTo>
                  <a:pt x="789625" y="3458"/>
                </a:lnTo>
                <a:lnTo>
                  <a:pt x="842077" y="10574"/>
                </a:lnTo>
                <a:lnTo>
                  <a:pt x="893873" y="21526"/>
                </a:lnTo>
                <a:lnTo>
                  <a:pt x="944722" y="36256"/>
                </a:lnTo>
                <a:lnTo>
                  <a:pt x="994339" y="54679"/>
                </a:lnTo>
                <a:lnTo>
                  <a:pt x="1042465" y="76697"/>
                </a:lnTo>
                <a:lnTo>
                  <a:pt x="1088848" y="102197"/>
                </a:lnTo>
                <a:lnTo>
                  <a:pt x="1133227" y="131037"/>
                </a:lnTo>
                <a:lnTo>
                  <a:pt x="1175353" y="163053"/>
                </a:lnTo>
                <a:lnTo>
                  <a:pt x="1215008" y="198077"/>
                </a:lnTo>
                <a:lnTo>
                  <a:pt x="1251983" y="235928"/>
                </a:lnTo>
                <a:lnTo>
                  <a:pt x="1286070" y="276394"/>
                </a:lnTo>
                <a:lnTo>
                  <a:pt x="1317078" y="319246"/>
                </a:lnTo>
                <a:lnTo>
                  <a:pt x="1344847" y="364261"/>
                </a:lnTo>
                <a:lnTo>
                  <a:pt x="1369230" y="411203"/>
                </a:lnTo>
                <a:lnTo>
                  <a:pt x="1390089" y="459811"/>
                </a:lnTo>
                <a:lnTo>
                  <a:pt x="1407308" y="509809"/>
                </a:lnTo>
                <a:lnTo>
                  <a:pt x="1420800" y="560937"/>
                </a:lnTo>
                <a:lnTo>
                  <a:pt x="1430491" y="612928"/>
                </a:lnTo>
                <a:lnTo>
                  <a:pt x="1436327" y="665491"/>
                </a:lnTo>
                <a:lnTo>
                  <a:pt x="1438274" y="718329"/>
                </a:lnTo>
                <a:lnTo>
                  <a:pt x="1438058" y="735963"/>
                </a:lnTo>
                <a:lnTo>
                  <a:pt x="1434812" y="788738"/>
                </a:lnTo>
                <a:lnTo>
                  <a:pt x="1427688" y="841131"/>
                </a:lnTo>
                <a:lnTo>
                  <a:pt x="1416723" y="892869"/>
                </a:lnTo>
                <a:lnTo>
                  <a:pt x="1401977" y="943661"/>
                </a:lnTo>
                <a:lnTo>
                  <a:pt x="1383533" y="993222"/>
                </a:lnTo>
                <a:lnTo>
                  <a:pt x="1361491" y="1041293"/>
                </a:lnTo>
                <a:lnTo>
                  <a:pt x="1335962" y="1087624"/>
                </a:lnTo>
                <a:lnTo>
                  <a:pt x="1307090" y="1131953"/>
                </a:lnTo>
                <a:lnTo>
                  <a:pt x="1275038" y="1174032"/>
                </a:lnTo>
                <a:lnTo>
                  <a:pt x="1239974" y="1213642"/>
                </a:lnTo>
                <a:lnTo>
                  <a:pt x="1202080" y="1250576"/>
                </a:lnTo>
                <a:lnTo>
                  <a:pt x="1161569" y="1284625"/>
                </a:lnTo>
                <a:lnTo>
                  <a:pt x="1118668" y="1315598"/>
                </a:lnTo>
                <a:lnTo>
                  <a:pt x="1073603" y="1343336"/>
                </a:lnTo>
                <a:lnTo>
                  <a:pt x="1026608" y="1367692"/>
                </a:lnTo>
                <a:lnTo>
                  <a:pt x="977946" y="1388527"/>
                </a:lnTo>
                <a:lnTo>
                  <a:pt x="927891" y="1405727"/>
                </a:lnTo>
                <a:lnTo>
                  <a:pt x="876706" y="1419204"/>
                </a:lnTo>
                <a:lnTo>
                  <a:pt x="824656" y="1428884"/>
                </a:lnTo>
                <a:lnTo>
                  <a:pt x="772035" y="1434713"/>
                </a:lnTo>
                <a:lnTo>
                  <a:pt x="719137" y="1436658"/>
                </a:lnTo>
                <a:close/>
              </a:path>
            </a:pathLst>
          </a:custGeom>
          <a:solidFill>
            <a:srgbClr val="E6AF4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3"/>
          <p:cNvSpPr txBox="1"/>
          <p:nvPr/>
        </p:nvSpPr>
        <p:spPr>
          <a:xfrm>
            <a:off x="8544173" y="1261363"/>
            <a:ext cx="929005" cy="4933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6025">
            <a:spAutoFit/>
          </a:bodyPr>
          <a:lstStyle/>
          <a:p>
            <a:pPr indent="0" lvl="0" marL="12700" marR="5080" rtl="0" algn="ctr">
              <a:lnSpc>
                <a:spcPct val="1142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Le socle : La  gouvernance de  l'entreprise</a:t>
            </a:r>
            <a:endParaRPr sz="105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6" name="Google Shape;66;p3"/>
          <p:cNvSpPr/>
          <p:nvPr/>
        </p:nvSpPr>
        <p:spPr>
          <a:xfrm>
            <a:off x="8296275" y="4086225"/>
            <a:ext cx="1428750" cy="1437005"/>
          </a:xfrm>
          <a:custGeom>
            <a:rect b="b" l="l" r="r" t="t"/>
            <a:pathLst>
              <a:path extrusionOk="0" h="1437004" w="1428750">
                <a:moveTo>
                  <a:pt x="714374" y="1436658"/>
                </a:moveTo>
                <a:lnTo>
                  <a:pt x="661827" y="1434713"/>
                </a:lnTo>
                <a:lnTo>
                  <a:pt x="609554" y="1428884"/>
                </a:lnTo>
                <a:lnTo>
                  <a:pt x="557849" y="1419204"/>
                </a:lnTo>
                <a:lnTo>
                  <a:pt x="507002" y="1405727"/>
                </a:lnTo>
                <a:lnTo>
                  <a:pt x="457279" y="1388527"/>
                </a:lnTo>
                <a:lnTo>
                  <a:pt x="408940" y="1367692"/>
                </a:lnTo>
                <a:lnTo>
                  <a:pt x="362256" y="1343336"/>
                </a:lnTo>
                <a:lnTo>
                  <a:pt x="317489" y="1315598"/>
                </a:lnTo>
                <a:lnTo>
                  <a:pt x="274872" y="1284625"/>
                </a:lnTo>
                <a:lnTo>
                  <a:pt x="234629" y="1250576"/>
                </a:lnTo>
                <a:lnTo>
                  <a:pt x="196987" y="1213643"/>
                </a:lnTo>
                <a:lnTo>
                  <a:pt x="162155" y="1174032"/>
                </a:lnTo>
                <a:lnTo>
                  <a:pt x="130315" y="1131953"/>
                </a:lnTo>
                <a:lnTo>
                  <a:pt x="101634" y="1087624"/>
                </a:lnTo>
                <a:lnTo>
                  <a:pt x="76275" y="1041293"/>
                </a:lnTo>
                <a:lnTo>
                  <a:pt x="54378" y="993222"/>
                </a:lnTo>
                <a:lnTo>
                  <a:pt x="36057" y="943661"/>
                </a:lnTo>
                <a:lnTo>
                  <a:pt x="21408" y="892869"/>
                </a:lnTo>
                <a:lnTo>
                  <a:pt x="10516" y="841131"/>
                </a:lnTo>
                <a:lnTo>
                  <a:pt x="3439" y="788738"/>
                </a:lnTo>
                <a:lnTo>
                  <a:pt x="214" y="735963"/>
                </a:lnTo>
                <a:lnTo>
                  <a:pt x="0" y="718329"/>
                </a:lnTo>
                <a:lnTo>
                  <a:pt x="214" y="700695"/>
                </a:lnTo>
                <a:lnTo>
                  <a:pt x="3439" y="647920"/>
                </a:lnTo>
                <a:lnTo>
                  <a:pt x="10516" y="595527"/>
                </a:lnTo>
                <a:lnTo>
                  <a:pt x="21408" y="543789"/>
                </a:lnTo>
                <a:lnTo>
                  <a:pt x="36057" y="492997"/>
                </a:lnTo>
                <a:lnTo>
                  <a:pt x="54378" y="443436"/>
                </a:lnTo>
                <a:lnTo>
                  <a:pt x="76275" y="395365"/>
                </a:lnTo>
                <a:lnTo>
                  <a:pt x="101634" y="349034"/>
                </a:lnTo>
                <a:lnTo>
                  <a:pt x="130315" y="304704"/>
                </a:lnTo>
                <a:lnTo>
                  <a:pt x="162155" y="262626"/>
                </a:lnTo>
                <a:lnTo>
                  <a:pt x="196987" y="223015"/>
                </a:lnTo>
                <a:lnTo>
                  <a:pt x="234629" y="186082"/>
                </a:lnTo>
                <a:lnTo>
                  <a:pt x="274872" y="152033"/>
                </a:lnTo>
                <a:lnTo>
                  <a:pt x="317489" y="121060"/>
                </a:lnTo>
                <a:lnTo>
                  <a:pt x="362256" y="93322"/>
                </a:lnTo>
                <a:lnTo>
                  <a:pt x="408940" y="68966"/>
                </a:lnTo>
                <a:lnTo>
                  <a:pt x="457279" y="48131"/>
                </a:lnTo>
                <a:lnTo>
                  <a:pt x="507002" y="30931"/>
                </a:lnTo>
                <a:lnTo>
                  <a:pt x="557849" y="17454"/>
                </a:lnTo>
                <a:lnTo>
                  <a:pt x="609554" y="7774"/>
                </a:lnTo>
                <a:lnTo>
                  <a:pt x="661827" y="1945"/>
                </a:lnTo>
                <a:lnTo>
                  <a:pt x="714374" y="0"/>
                </a:lnTo>
                <a:lnTo>
                  <a:pt x="731911" y="216"/>
                </a:lnTo>
                <a:lnTo>
                  <a:pt x="784395" y="3458"/>
                </a:lnTo>
                <a:lnTo>
                  <a:pt x="836500" y="10574"/>
                </a:lnTo>
                <a:lnTo>
                  <a:pt x="887953" y="21526"/>
                </a:lnTo>
                <a:lnTo>
                  <a:pt x="938466" y="36256"/>
                </a:lnTo>
                <a:lnTo>
                  <a:pt x="987754" y="54679"/>
                </a:lnTo>
                <a:lnTo>
                  <a:pt x="1035561" y="76697"/>
                </a:lnTo>
                <a:lnTo>
                  <a:pt x="1081637" y="102197"/>
                </a:lnTo>
                <a:lnTo>
                  <a:pt x="1125722" y="131037"/>
                </a:lnTo>
                <a:lnTo>
                  <a:pt x="1167569" y="163053"/>
                </a:lnTo>
                <a:lnTo>
                  <a:pt x="1206961" y="198077"/>
                </a:lnTo>
                <a:lnTo>
                  <a:pt x="1243692" y="235928"/>
                </a:lnTo>
                <a:lnTo>
                  <a:pt x="1277553" y="276394"/>
                </a:lnTo>
                <a:lnTo>
                  <a:pt x="1308355" y="319246"/>
                </a:lnTo>
                <a:lnTo>
                  <a:pt x="1335940" y="364261"/>
                </a:lnTo>
                <a:lnTo>
                  <a:pt x="1360162" y="411203"/>
                </a:lnTo>
                <a:lnTo>
                  <a:pt x="1380883" y="459811"/>
                </a:lnTo>
                <a:lnTo>
                  <a:pt x="1397988" y="509809"/>
                </a:lnTo>
                <a:lnTo>
                  <a:pt x="1411391" y="560937"/>
                </a:lnTo>
                <a:lnTo>
                  <a:pt x="1421018" y="612928"/>
                </a:lnTo>
                <a:lnTo>
                  <a:pt x="1426814" y="665491"/>
                </a:lnTo>
                <a:lnTo>
                  <a:pt x="1428749" y="718329"/>
                </a:lnTo>
                <a:lnTo>
                  <a:pt x="1428534" y="735963"/>
                </a:lnTo>
                <a:lnTo>
                  <a:pt x="1425309" y="788738"/>
                </a:lnTo>
                <a:lnTo>
                  <a:pt x="1418233" y="841131"/>
                </a:lnTo>
                <a:lnTo>
                  <a:pt x="1407341" y="892869"/>
                </a:lnTo>
                <a:lnTo>
                  <a:pt x="1392692" y="943661"/>
                </a:lnTo>
                <a:lnTo>
                  <a:pt x="1374371" y="993222"/>
                </a:lnTo>
                <a:lnTo>
                  <a:pt x="1352474" y="1041293"/>
                </a:lnTo>
                <a:lnTo>
                  <a:pt x="1327114" y="1087624"/>
                </a:lnTo>
                <a:lnTo>
                  <a:pt x="1298433" y="1131953"/>
                </a:lnTo>
                <a:lnTo>
                  <a:pt x="1266594" y="1174032"/>
                </a:lnTo>
                <a:lnTo>
                  <a:pt x="1231762" y="1213642"/>
                </a:lnTo>
                <a:lnTo>
                  <a:pt x="1194120" y="1250576"/>
                </a:lnTo>
                <a:lnTo>
                  <a:pt x="1153876" y="1284625"/>
                </a:lnTo>
                <a:lnTo>
                  <a:pt x="1111260" y="1315598"/>
                </a:lnTo>
                <a:lnTo>
                  <a:pt x="1066493" y="1343336"/>
                </a:lnTo>
                <a:lnTo>
                  <a:pt x="1019809" y="1367692"/>
                </a:lnTo>
                <a:lnTo>
                  <a:pt x="971469" y="1388527"/>
                </a:lnTo>
                <a:lnTo>
                  <a:pt x="921746" y="1405727"/>
                </a:lnTo>
                <a:lnTo>
                  <a:pt x="870900" y="1419204"/>
                </a:lnTo>
                <a:lnTo>
                  <a:pt x="819195" y="1428884"/>
                </a:lnTo>
                <a:lnTo>
                  <a:pt x="766922" y="1434713"/>
                </a:lnTo>
                <a:lnTo>
                  <a:pt x="714374" y="1436658"/>
                </a:lnTo>
                <a:close/>
              </a:path>
            </a:pathLst>
          </a:custGeom>
          <a:solidFill>
            <a:srgbClr val="A0D9D9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3"/>
          <p:cNvSpPr txBox="1"/>
          <p:nvPr/>
        </p:nvSpPr>
        <p:spPr>
          <a:xfrm>
            <a:off x="8493273" y="4547488"/>
            <a:ext cx="1033144" cy="4933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6025">
            <a:spAutoFit/>
          </a:bodyPr>
          <a:lstStyle/>
          <a:p>
            <a:pPr indent="-55880" lvl="0" marL="67945" marR="5080" rtl="0" algn="l">
              <a:lnSpc>
                <a:spcPct val="1142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Bonus : Quelle est  mon empreinte  carbone perso ?</a:t>
            </a:r>
            <a:endParaRPr sz="105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8" name="Google Shape;68;p3"/>
          <p:cNvSpPr/>
          <p:nvPr/>
        </p:nvSpPr>
        <p:spPr>
          <a:xfrm>
            <a:off x="8296275" y="2476500"/>
            <a:ext cx="1428750" cy="1437005"/>
          </a:xfrm>
          <a:custGeom>
            <a:rect b="b" l="l" r="r" t="t"/>
            <a:pathLst>
              <a:path extrusionOk="0" h="1437004" w="1428750">
                <a:moveTo>
                  <a:pt x="714374" y="1436658"/>
                </a:moveTo>
                <a:lnTo>
                  <a:pt x="661827" y="1434713"/>
                </a:lnTo>
                <a:lnTo>
                  <a:pt x="609554" y="1428884"/>
                </a:lnTo>
                <a:lnTo>
                  <a:pt x="557849" y="1419204"/>
                </a:lnTo>
                <a:lnTo>
                  <a:pt x="507002" y="1405727"/>
                </a:lnTo>
                <a:lnTo>
                  <a:pt x="457279" y="1388527"/>
                </a:lnTo>
                <a:lnTo>
                  <a:pt x="408940" y="1367692"/>
                </a:lnTo>
                <a:lnTo>
                  <a:pt x="362256" y="1343336"/>
                </a:lnTo>
                <a:lnTo>
                  <a:pt x="317489" y="1315598"/>
                </a:lnTo>
                <a:lnTo>
                  <a:pt x="274872" y="1284625"/>
                </a:lnTo>
                <a:lnTo>
                  <a:pt x="234629" y="1250576"/>
                </a:lnTo>
                <a:lnTo>
                  <a:pt x="196987" y="1213643"/>
                </a:lnTo>
                <a:lnTo>
                  <a:pt x="162155" y="1174032"/>
                </a:lnTo>
                <a:lnTo>
                  <a:pt x="130315" y="1131953"/>
                </a:lnTo>
                <a:lnTo>
                  <a:pt x="101634" y="1087624"/>
                </a:lnTo>
                <a:lnTo>
                  <a:pt x="76275" y="1041293"/>
                </a:lnTo>
                <a:lnTo>
                  <a:pt x="54378" y="993222"/>
                </a:lnTo>
                <a:lnTo>
                  <a:pt x="36057" y="943661"/>
                </a:lnTo>
                <a:lnTo>
                  <a:pt x="21408" y="892869"/>
                </a:lnTo>
                <a:lnTo>
                  <a:pt x="10516" y="841131"/>
                </a:lnTo>
                <a:lnTo>
                  <a:pt x="3439" y="788738"/>
                </a:lnTo>
                <a:lnTo>
                  <a:pt x="214" y="735963"/>
                </a:lnTo>
                <a:lnTo>
                  <a:pt x="0" y="718329"/>
                </a:lnTo>
                <a:lnTo>
                  <a:pt x="214" y="700695"/>
                </a:lnTo>
                <a:lnTo>
                  <a:pt x="3439" y="647920"/>
                </a:lnTo>
                <a:lnTo>
                  <a:pt x="10516" y="595527"/>
                </a:lnTo>
                <a:lnTo>
                  <a:pt x="21408" y="543789"/>
                </a:lnTo>
                <a:lnTo>
                  <a:pt x="36057" y="492997"/>
                </a:lnTo>
                <a:lnTo>
                  <a:pt x="54378" y="443436"/>
                </a:lnTo>
                <a:lnTo>
                  <a:pt x="76275" y="395365"/>
                </a:lnTo>
                <a:lnTo>
                  <a:pt x="101634" y="349034"/>
                </a:lnTo>
                <a:lnTo>
                  <a:pt x="130315" y="304704"/>
                </a:lnTo>
                <a:lnTo>
                  <a:pt x="162155" y="262626"/>
                </a:lnTo>
                <a:lnTo>
                  <a:pt x="196987" y="223015"/>
                </a:lnTo>
                <a:lnTo>
                  <a:pt x="234629" y="186082"/>
                </a:lnTo>
                <a:lnTo>
                  <a:pt x="274872" y="152033"/>
                </a:lnTo>
                <a:lnTo>
                  <a:pt x="317489" y="121060"/>
                </a:lnTo>
                <a:lnTo>
                  <a:pt x="362256" y="93322"/>
                </a:lnTo>
                <a:lnTo>
                  <a:pt x="408940" y="68966"/>
                </a:lnTo>
                <a:lnTo>
                  <a:pt x="457279" y="48131"/>
                </a:lnTo>
                <a:lnTo>
                  <a:pt x="507002" y="30931"/>
                </a:lnTo>
                <a:lnTo>
                  <a:pt x="557849" y="17454"/>
                </a:lnTo>
                <a:lnTo>
                  <a:pt x="609554" y="7774"/>
                </a:lnTo>
                <a:lnTo>
                  <a:pt x="661827" y="1945"/>
                </a:lnTo>
                <a:lnTo>
                  <a:pt x="714374" y="0"/>
                </a:lnTo>
                <a:lnTo>
                  <a:pt x="731911" y="216"/>
                </a:lnTo>
                <a:lnTo>
                  <a:pt x="784395" y="3458"/>
                </a:lnTo>
                <a:lnTo>
                  <a:pt x="836500" y="10574"/>
                </a:lnTo>
                <a:lnTo>
                  <a:pt x="887953" y="21526"/>
                </a:lnTo>
                <a:lnTo>
                  <a:pt x="938466" y="36256"/>
                </a:lnTo>
                <a:lnTo>
                  <a:pt x="987754" y="54679"/>
                </a:lnTo>
                <a:lnTo>
                  <a:pt x="1035561" y="76697"/>
                </a:lnTo>
                <a:lnTo>
                  <a:pt x="1081637" y="102197"/>
                </a:lnTo>
                <a:lnTo>
                  <a:pt x="1125722" y="131037"/>
                </a:lnTo>
                <a:lnTo>
                  <a:pt x="1167569" y="163053"/>
                </a:lnTo>
                <a:lnTo>
                  <a:pt x="1206961" y="198077"/>
                </a:lnTo>
                <a:lnTo>
                  <a:pt x="1243692" y="235928"/>
                </a:lnTo>
                <a:lnTo>
                  <a:pt x="1277553" y="276394"/>
                </a:lnTo>
                <a:lnTo>
                  <a:pt x="1308355" y="319246"/>
                </a:lnTo>
                <a:lnTo>
                  <a:pt x="1335940" y="364261"/>
                </a:lnTo>
                <a:lnTo>
                  <a:pt x="1360162" y="411203"/>
                </a:lnTo>
                <a:lnTo>
                  <a:pt x="1380883" y="459811"/>
                </a:lnTo>
                <a:lnTo>
                  <a:pt x="1397988" y="509809"/>
                </a:lnTo>
                <a:lnTo>
                  <a:pt x="1411391" y="560937"/>
                </a:lnTo>
                <a:lnTo>
                  <a:pt x="1421018" y="612928"/>
                </a:lnTo>
                <a:lnTo>
                  <a:pt x="1426814" y="665491"/>
                </a:lnTo>
                <a:lnTo>
                  <a:pt x="1428749" y="718329"/>
                </a:lnTo>
                <a:lnTo>
                  <a:pt x="1428534" y="735963"/>
                </a:lnTo>
                <a:lnTo>
                  <a:pt x="1425309" y="788738"/>
                </a:lnTo>
                <a:lnTo>
                  <a:pt x="1418233" y="841131"/>
                </a:lnTo>
                <a:lnTo>
                  <a:pt x="1407341" y="892869"/>
                </a:lnTo>
                <a:lnTo>
                  <a:pt x="1392692" y="943661"/>
                </a:lnTo>
                <a:lnTo>
                  <a:pt x="1374371" y="993222"/>
                </a:lnTo>
                <a:lnTo>
                  <a:pt x="1352474" y="1041293"/>
                </a:lnTo>
                <a:lnTo>
                  <a:pt x="1327114" y="1087624"/>
                </a:lnTo>
                <a:lnTo>
                  <a:pt x="1298433" y="1131953"/>
                </a:lnTo>
                <a:lnTo>
                  <a:pt x="1266594" y="1174032"/>
                </a:lnTo>
                <a:lnTo>
                  <a:pt x="1231762" y="1213642"/>
                </a:lnTo>
                <a:lnTo>
                  <a:pt x="1194120" y="1250576"/>
                </a:lnTo>
                <a:lnTo>
                  <a:pt x="1153876" y="1284625"/>
                </a:lnTo>
                <a:lnTo>
                  <a:pt x="1111260" y="1315598"/>
                </a:lnTo>
                <a:lnTo>
                  <a:pt x="1066493" y="1343336"/>
                </a:lnTo>
                <a:lnTo>
                  <a:pt x="1019809" y="1367692"/>
                </a:lnTo>
                <a:lnTo>
                  <a:pt x="971469" y="1388527"/>
                </a:lnTo>
                <a:lnTo>
                  <a:pt x="921746" y="1405727"/>
                </a:lnTo>
                <a:lnTo>
                  <a:pt x="870900" y="1419204"/>
                </a:lnTo>
                <a:lnTo>
                  <a:pt x="819195" y="1428884"/>
                </a:lnTo>
                <a:lnTo>
                  <a:pt x="766922" y="1434713"/>
                </a:lnTo>
                <a:lnTo>
                  <a:pt x="714374" y="1436658"/>
                </a:lnTo>
                <a:close/>
              </a:path>
            </a:pathLst>
          </a:custGeom>
          <a:solidFill>
            <a:srgbClr val="939197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3"/>
          <p:cNvSpPr txBox="1"/>
          <p:nvPr/>
        </p:nvSpPr>
        <p:spPr>
          <a:xfrm>
            <a:off x="8507263" y="2956814"/>
            <a:ext cx="1005840" cy="4933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6025">
            <a:spAutoFit/>
          </a:bodyPr>
          <a:lstStyle/>
          <a:p>
            <a:pPr indent="0" lvl="0" marL="12700" marR="5080" rtl="0" algn="ctr">
              <a:lnSpc>
                <a:spcPct val="1142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Bonus : Zoom sur  l'économie  circulaire</a:t>
            </a:r>
            <a:endParaRPr sz="105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0" name="Google Shape;70;p3"/>
          <p:cNvPicPr preferRelativeResize="0"/>
          <p:nvPr/>
        </p:nvPicPr>
        <p:blipFill rotWithShape="1">
          <a:blip r:embed="rId5">
            <a:alphaModFix/>
          </a:blip>
          <a:srcRect b="0" l="0" r="49981" t="0"/>
          <a:stretch/>
        </p:blipFill>
        <p:spPr>
          <a:xfrm>
            <a:off x="0" y="395605"/>
            <a:ext cx="3193673" cy="83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4546" y="166749"/>
            <a:ext cx="11048999" cy="6086351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4"/>
          <p:cNvSpPr txBox="1"/>
          <p:nvPr>
            <p:ph type="title"/>
          </p:nvPr>
        </p:nvSpPr>
        <p:spPr>
          <a:xfrm>
            <a:off x="3273276" y="380797"/>
            <a:ext cx="2882265" cy="1149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0" lvl="0" marL="12700" marR="5080" rtl="0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Enjeux  Economiques</a:t>
            </a:r>
            <a:endParaRPr/>
          </a:p>
        </p:txBody>
      </p:sp>
      <p:sp>
        <p:nvSpPr>
          <p:cNvPr id="77" name="Google Shape;77;p4"/>
          <p:cNvSpPr txBox="1"/>
          <p:nvPr>
            <p:ph idx="1" type="body"/>
          </p:nvPr>
        </p:nvSpPr>
        <p:spPr>
          <a:xfrm>
            <a:off x="823416" y="1502825"/>
            <a:ext cx="9729470" cy="4363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0" lvl="0" marL="12700" marR="5080" rtl="0" algn="l">
              <a:lnSpc>
                <a:spcPct val="1349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Sur le plan économique, la démarche RSE impacte la stratégie managériale  puisqu’elle participe à l’anticipation des risques, à l’amélioration de</a:t>
            </a:r>
            <a:endParaRPr/>
          </a:p>
          <a:p>
            <a:pPr indent="0" lvl="0" marL="12700" marR="24130" rtl="0" algn="l">
              <a:lnSpc>
                <a:spcPct val="1349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l’ef cacité et à l’optimisation des coûts. Elle est un vecteur de pérennisation  de l’activité de l’entreprise, sur le moyen et long terme.</a:t>
            </a:r>
            <a:endParaRPr/>
          </a:p>
          <a:p>
            <a:pPr indent="0" lvl="0" marL="12700" marR="883285" rtl="0" algn="l">
              <a:lnSpc>
                <a:spcPct val="1349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Exemples :	construction d’une relation saine et équilibrée avec les  fournisseurs et les sous-traitants de l’entreprise, achats responsables,  upcycling, économie d'énergie de production, ...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65"/>
              </a:spcBef>
              <a:spcAft>
                <a:spcPts val="0"/>
              </a:spcAft>
              <a:buNone/>
            </a:pPr>
            <a:r>
              <a:t/>
            </a:r>
            <a:endParaRPr sz="2800"/>
          </a:p>
          <a:p>
            <a:pPr indent="0" lvl="0" marL="3827145" marR="474980" rtl="0" algn="l">
              <a:lnSpc>
                <a:spcPct val="11346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50">
                <a:solidFill>
                  <a:srgbClr val="E6AF4A"/>
                </a:solidFill>
                <a:latin typeface="Verdana"/>
                <a:ea typeface="Verdana"/>
                <a:cs typeface="Verdana"/>
                <a:sym typeface="Verdana"/>
              </a:rPr>
              <a:t>Pouvez-vous trouver 4 exemples que vous  appliquez déjà dans votre projet ?</a:t>
            </a:r>
            <a:endParaRPr sz="2450">
              <a:latin typeface="Verdana"/>
              <a:ea typeface="Verdana"/>
              <a:cs typeface="Verdana"/>
              <a:sym typeface="Verdana"/>
            </a:endParaRPr>
          </a:p>
          <a:p>
            <a:pPr indent="0" lvl="0" marL="3827145" rtl="0" algn="l">
              <a:lnSpc>
                <a:spcPct val="1104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50">
                <a:solidFill>
                  <a:srgbClr val="E6AF4A"/>
                </a:solidFill>
                <a:latin typeface="Verdana"/>
                <a:ea typeface="Verdana"/>
                <a:cs typeface="Verdana"/>
                <a:sym typeface="Verdana"/>
              </a:rPr>
              <a:t>Notez les dans votre auto-diagnostic</a:t>
            </a:r>
            <a:endParaRPr sz="245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8" name="Google Shape;78;p4"/>
          <p:cNvPicPr preferRelativeResize="0"/>
          <p:nvPr/>
        </p:nvPicPr>
        <p:blipFill rotWithShape="1">
          <a:blip r:embed="rId4">
            <a:alphaModFix/>
          </a:blip>
          <a:srcRect b="0" l="0" r="49981" t="0"/>
          <a:stretch/>
        </p:blipFill>
        <p:spPr>
          <a:xfrm>
            <a:off x="-1" y="317500"/>
            <a:ext cx="3273277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4546" y="166749"/>
            <a:ext cx="11048999" cy="6086351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5"/>
          <p:cNvSpPr txBox="1"/>
          <p:nvPr>
            <p:ph type="title"/>
          </p:nvPr>
        </p:nvSpPr>
        <p:spPr>
          <a:xfrm>
            <a:off x="3273276" y="467739"/>
            <a:ext cx="3201670" cy="5010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Enjeux Sociaux</a:t>
            </a:r>
            <a:endParaRPr/>
          </a:p>
        </p:txBody>
      </p:sp>
      <p:sp>
        <p:nvSpPr>
          <p:cNvPr id="85" name="Google Shape;85;p5"/>
          <p:cNvSpPr txBox="1"/>
          <p:nvPr/>
        </p:nvSpPr>
        <p:spPr>
          <a:xfrm>
            <a:off x="823416" y="1788575"/>
            <a:ext cx="9878060" cy="1978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0" lvl="0" marL="12700" marR="5080" rtl="0" algn="l">
              <a:lnSpc>
                <a:spcPct val="1349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rgbClr val="012060"/>
                </a:solidFill>
                <a:latin typeface="Lucida Sans"/>
                <a:ea typeface="Lucida Sans"/>
                <a:cs typeface="Lucida Sans"/>
                <a:sym typeface="Lucida Sans"/>
              </a:rPr>
              <a:t>La RSE comporte un volet social important qui se traduit par des objectifs en  matière de conditions de travail, de bien-être et de motivation des  collaborateurs. Les actions mises en place visent à favoriser la qualité de vie  au travail, à encourager le dialogue dans un cadre de travail serein.Exemples</a:t>
            </a:r>
            <a:endParaRPr sz="19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795"/>
              </a:spcBef>
              <a:spcAft>
                <a:spcPts val="0"/>
              </a:spcAft>
              <a:buNone/>
            </a:pPr>
            <a:r>
              <a:rPr lang="en-US" sz="1900">
                <a:solidFill>
                  <a:srgbClr val="012060"/>
                </a:solidFill>
                <a:latin typeface="Lucida Sans"/>
                <a:ea typeface="Lucida Sans"/>
                <a:cs typeface="Lucida Sans"/>
                <a:sym typeface="Lucida Sans"/>
              </a:rPr>
              <a:t>:	égalité des chances, non discriminations, rémunération juste, ...</a:t>
            </a:r>
            <a:endParaRPr sz="19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86" name="Google Shape;86;p5"/>
          <p:cNvSpPr txBox="1"/>
          <p:nvPr/>
        </p:nvSpPr>
        <p:spPr>
          <a:xfrm>
            <a:off x="4638476" y="4761420"/>
            <a:ext cx="5444490" cy="11055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42525">
            <a:spAutoFit/>
          </a:bodyPr>
          <a:lstStyle/>
          <a:p>
            <a:pPr indent="0" lvl="0" marL="12700" marR="5080" rtl="0" algn="l">
              <a:lnSpc>
                <a:spcPct val="11346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50">
                <a:solidFill>
                  <a:srgbClr val="E6AF4A"/>
                </a:solidFill>
                <a:latin typeface="Verdana"/>
                <a:ea typeface="Verdana"/>
                <a:cs typeface="Verdana"/>
                <a:sym typeface="Verdana"/>
              </a:rPr>
              <a:t>Pouvez-vous trouver 4 exemples que vous  appliquez déjà dans votre projet ?</a:t>
            </a:r>
            <a:endParaRPr sz="245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marR="0" rtl="0" algn="l">
              <a:lnSpc>
                <a:spcPct val="1104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50">
                <a:solidFill>
                  <a:srgbClr val="E6AF4A"/>
                </a:solidFill>
                <a:latin typeface="Verdana"/>
                <a:ea typeface="Verdana"/>
                <a:cs typeface="Verdana"/>
                <a:sym typeface="Verdana"/>
              </a:rPr>
              <a:t>Notez les dans votre auto-diagnostic</a:t>
            </a:r>
            <a:endParaRPr sz="245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7" name="Google Shape;87;p5"/>
          <p:cNvPicPr preferRelativeResize="0"/>
          <p:nvPr/>
        </p:nvPicPr>
        <p:blipFill rotWithShape="1">
          <a:blip r:embed="rId4">
            <a:alphaModFix/>
          </a:blip>
          <a:srcRect b="0" l="0" r="49981" t="0"/>
          <a:stretch/>
        </p:blipFill>
        <p:spPr>
          <a:xfrm>
            <a:off x="-7998" y="399415"/>
            <a:ext cx="3193673" cy="83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4546" y="166749"/>
            <a:ext cx="11048999" cy="6086351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6"/>
          <p:cNvSpPr txBox="1"/>
          <p:nvPr>
            <p:ph type="title"/>
          </p:nvPr>
        </p:nvSpPr>
        <p:spPr>
          <a:xfrm>
            <a:off x="3273276" y="467739"/>
            <a:ext cx="5589905" cy="5010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Enjeux Environnementaux</a:t>
            </a:r>
            <a:endParaRPr/>
          </a:p>
        </p:txBody>
      </p:sp>
      <p:sp>
        <p:nvSpPr>
          <p:cNvPr id="94" name="Google Shape;94;p6"/>
          <p:cNvSpPr txBox="1"/>
          <p:nvPr/>
        </p:nvSpPr>
        <p:spPr>
          <a:xfrm>
            <a:off x="766564" y="1531400"/>
            <a:ext cx="9736455" cy="43351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0" lvl="0" marL="12700" marR="5080" rtl="0" algn="l">
              <a:lnSpc>
                <a:spcPct val="1349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rgbClr val="012060"/>
                </a:solidFill>
                <a:latin typeface="Lucida Sans"/>
                <a:ea typeface="Lucida Sans"/>
                <a:cs typeface="Lucida Sans"/>
                <a:sym typeface="Lucida Sans"/>
              </a:rPr>
              <a:t>Déployer une politique RSE, c’est également l’opportunité pour l’entreprise  de s’intéresser à tout l’écosystème dans lequel elle évolue et aux  conséquences de ses activités sur l’environnement. Elle identi e ses  principaux impacts (émissions de gaz à effet de serre, consommation de  ressources, production de déchets, pollutions...), dé nit et met en œuvre un  plan d’action pour les réduire et mesurer ses résultats.Exemples :	upcycling  et valorisation des déchets, énergie verte, économie d'eau, ...</a:t>
            </a:r>
            <a:endParaRPr sz="19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75"/>
              </a:spcBef>
              <a:spcAft>
                <a:spcPts val="0"/>
              </a:spcAft>
              <a:buNone/>
            </a:pPr>
            <a:r>
              <a:t/>
            </a:r>
            <a:endParaRPr sz="265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  <a:p>
            <a:pPr indent="0" lvl="0" marL="3884295" marR="424815" rtl="0" algn="l">
              <a:lnSpc>
                <a:spcPct val="11346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50">
                <a:solidFill>
                  <a:srgbClr val="E6AF4A"/>
                </a:solidFill>
                <a:latin typeface="Verdana"/>
                <a:ea typeface="Verdana"/>
                <a:cs typeface="Verdana"/>
                <a:sym typeface="Verdana"/>
              </a:rPr>
              <a:t>Pouvez-vous trouver 4 exemples que vous  appliquez déjà dans votre projet ?</a:t>
            </a:r>
            <a:endParaRPr sz="245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3884295" marR="0" rtl="0" algn="l">
              <a:lnSpc>
                <a:spcPct val="1104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50">
                <a:solidFill>
                  <a:srgbClr val="E6AF4A"/>
                </a:solidFill>
                <a:latin typeface="Verdana"/>
                <a:ea typeface="Verdana"/>
                <a:cs typeface="Verdana"/>
                <a:sym typeface="Verdana"/>
              </a:rPr>
              <a:t>Notez les dans votre auto-diagnostic</a:t>
            </a:r>
            <a:endParaRPr sz="245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95" name="Google Shape;95;p6"/>
          <p:cNvPicPr preferRelativeResize="0"/>
          <p:nvPr/>
        </p:nvPicPr>
        <p:blipFill rotWithShape="1">
          <a:blip r:embed="rId4">
            <a:alphaModFix/>
          </a:blip>
          <a:srcRect b="0" l="0" r="49981" t="0"/>
          <a:stretch/>
        </p:blipFill>
        <p:spPr>
          <a:xfrm>
            <a:off x="0" y="404842"/>
            <a:ext cx="3152314" cy="8273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7"/>
          <p:cNvGrpSpPr/>
          <p:nvPr/>
        </p:nvGrpSpPr>
        <p:grpSpPr>
          <a:xfrm>
            <a:off x="3771900" y="0"/>
            <a:ext cx="3086100" cy="3848100"/>
            <a:chOff x="3771900" y="0"/>
            <a:chExt cx="3086100" cy="3848100"/>
          </a:xfrm>
        </p:grpSpPr>
        <p:sp>
          <p:nvSpPr>
            <p:cNvPr id="101" name="Google Shape;101;p7"/>
            <p:cNvSpPr/>
            <p:nvPr/>
          </p:nvSpPr>
          <p:spPr>
            <a:xfrm>
              <a:off x="3771900" y="0"/>
              <a:ext cx="3086100" cy="3848100"/>
            </a:xfrm>
            <a:custGeom>
              <a:rect b="b" l="l" r="r" t="t"/>
              <a:pathLst>
                <a:path extrusionOk="0" h="3848100" w="3086100">
                  <a:moveTo>
                    <a:pt x="3086100" y="3848099"/>
                  </a:moveTo>
                  <a:lnTo>
                    <a:pt x="0" y="3848099"/>
                  </a:lnTo>
                  <a:lnTo>
                    <a:pt x="0" y="0"/>
                  </a:lnTo>
                  <a:lnTo>
                    <a:pt x="3086100" y="0"/>
                  </a:lnTo>
                  <a:lnTo>
                    <a:pt x="3086100" y="3848099"/>
                  </a:lnTo>
                  <a:close/>
                </a:path>
              </a:pathLst>
            </a:custGeom>
            <a:solidFill>
              <a:srgbClr val="A0D9D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2" name="Google Shape;102;p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419599" y="1314449"/>
              <a:ext cx="1952624" cy="122872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3" name="Google Shape;103;p7"/>
          <p:cNvSpPr txBox="1"/>
          <p:nvPr>
            <p:ph type="title"/>
          </p:nvPr>
        </p:nvSpPr>
        <p:spPr>
          <a:xfrm>
            <a:off x="213965" y="175437"/>
            <a:ext cx="3397885" cy="6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0" lvl="0" marL="12700" marR="5080" rtl="0" algn="l">
              <a:lnSpc>
                <a:spcPct val="121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50">
                <a:solidFill>
                  <a:srgbClr val="6F6F72"/>
                </a:solidFill>
              </a:rPr>
              <a:t>La RSE dans la gouvernance  de l’entreprise</a:t>
            </a:r>
            <a:endParaRPr sz="1750"/>
          </a:p>
        </p:txBody>
      </p:sp>
      <p:sp>
        <p:nvSpPr>
          <p:cNvPr id="104" name="Google Shape;104;p7"/>
          <p:cNvSpPr txBox="1"/>
          <p:nvPr/>
        </p:nvSpPr>
        <p:spPr>
          <a:xfrm>
            <a:off x="263673" y="922564"/>
            <a:ext cx="3244215" cy="2168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40640" rtl="0" algn="l">
              <a:lnSpc>
                <a:spcPct val="1302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6F6F72"/>
                </a:solidFill>
                <a:latin typeface="Lucida Sans"/>
                <a:ea typeface="Lucida Sans"/>
                <a:cs typeface="Lucida Sans"/>
                <a:sym typeface="Lucida Sans"/>
              </a:rPr>
              <a:t>L’entreprise qui souhaite engager des  actions en matière de RSE doit avoir une  gouvernance qui permet d’appliquer sa  démarche à la stratégie globale de son  organisation.</a:t>
            </a:r>
            <a:endParaRPr sz="12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  <a:p>
            <a:pPr indent="0" lvl="0" marL="12700" marR="5080" rtl="0" algn="l">
              <a:lnSpc>
                <a:spcPct val="1302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6F6F72"/>
                </a:solidFill>
                <a:latin typeface="Lucida Sans"/>
                <a:ea typeface="Lucida Sans"/>
                <a:cs typeface="Lucida Sans"/>
                <a:sym typeface="Lucida Sans"/>
              </a:rPr>
              <a:t>Les principes d’une bonne gouvernance :  Entreprise gérée de façon responsable,  équitable et qui agit dans l'intérêt de ses  parties prenantes.</a:t>
            </a:r>
            <a:endParaRPr sz="12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pic>
        <p:nvPicPr>
          <p:cNvPr id="105" name="Google Shape;105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4775" y="2924174"/>
            <a:ext cx="1133474" cy="895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7"/>
          <p:cNvPicPr preferRelativeResize="0"/>
          <p:nvPr/>
        </p:nvPicPr>
        <p:blipFill rotWithShape="1">
          <a:blip r:embed="rId5">
            <a:alphaModFix/>
          </a:blip>
          <a:srcRect b="0" l="0" r="49981" t="0"/>
          <a:stretch/>
        </p:blipFill>
        <p:spPr>
          <a:xfrm>
            <a:off x="81329" y="3094873"/>
            <a:ext cx="2204671" cy="5786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9"/>
          <p:cNvSpPr/>
          <p:nvPr/>
        </p:nvSpPr>
        <p:spPr>
          <a:xfrm>
            <a:off x="4162425" y="0"/>
            <a:ext cx="2695575" cy="3848100"/>
          </a:xfrm>
          <a:custGeom>
            <a:rect b="b" l="l" r="r" t="t"/>
            <a:pathLst>
              <a:path extrusionOk="0" h="3848100" w="2695575">
                <a:moveTo>
                  <a:pt x="0" y="0"/>
                </a:moveTo>
                <a:lnTo>
                  <a:pt x="2695574" y="0"/>
                </a:lnTo>
                <a:lnTo>
                  <a:pt x="2695574" y="3848099"/>
                </a:lnTo>
                <a:lnTo>
                  <a:pt x="0" y="3848099"/>
                </a:lnTo>
                <a:lnTo>
                  <a:pt x="0" y="0"/>
                </a:lnTo>
                <a:close/>
              </a:path>
            </a:pathLst>
          </a:custGeom>
          <a:solidFill>
            <a:srgbClr val="A0D9D9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9"/>
          <p:cNvSpPr txBox="1"/>
          <p:nvPr>
            <p:ph type="title"/>
          </p:nvPr>
        </p:nvSpPr>
        <p:spPr>
          <a:xfrm>
            <a:off x="213965" y="175437"/>
            <a:ext cx="2952750" cy="6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0" lvl="0" marL="12700" marR="5080" rtl="0" algn="l">
              <a:lnSpc>
                <a:spcPct val="121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50">
                <a:solidFill>
                  <a:srgbClr val="6F6F72"/>
                </a:solidFill>
              </a:rPr>
              <a:t>Pour en savoir plus,  organiser sa démarche...</a:t>
            </a:r>
            <a:endParaRPr sz="1750"/>
          </a:p>
        </p:txBody>
      </p:sp>
      <p:sp>
        <p:nvSpPr>
          <p:cNvPr id="113" name="Google Shape;113;p9"/>
          <p:cNvSpPr txBox="1"/>
          <p:nvPr/>
        </p:nvSpPr>
        <p:spPr>
          <a:xfrm>
            <a:off x="659110" y="1096104"/>
            <a:ext cx="2350770" cy="6800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2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">
                <a:solidFill>
                  <a:srgbClr val="6F6F72"/>
                </a:solidFill>
                <a:latin typeface="Lucida Sans"/>
                <a:ea typeface="Lucida Sans"/>
                <a:cs typeface="Lucida Sans"/>
                <a:sym typeface="Lucida Sans"/>
              </a:rPr>
              <a:t>Norme ISO 26000Site of ciel :</a:t>
            </a:r>
            <a:endParaRPr sz="115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lang="en-US" sz="1150" u="sng">
                <a:solidFill>
                  <a:srgbClr val="6F6F72"/>
                </a:solidFill>
                <a:latin typeface="Lucida Sans"/>
                <a:ea typeface="Lucida Sans"/>
                <a:cs typeface="Lucida Sans"/>
                <a:sym typeface="Lucida Sans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www.iso.org</a:t>
            </a:r>
            <a:endParaRPr sz="115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114" name="Google Shape;114;p9"/>
          <p:cNvSpPr txBox="1"/>
          <p:nvPr/>
        </p:nvSpPr>
        <p:spPr>
          <a:xfrm>
            <a:off x="659110" y="2226798"/>
            <a:ext cx="1330325" cy="501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0" lvl="0" marL="12700" marR="5080" rtl="0" algn="l">
              <a:lnSpc>
                <a:spcPct val="1359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">
                <a:solidFill>
                  <a:srgbClr val="6F6F72"/>
                </a:solidFill>
                <a:latin typeface="Lucida Sans"/>
                <a:ea typeface="Lucida Sans"/>
                <a:cs typeface="Lucida Sans"/>
                <a:sym typeface="Lucida Sans"/>
              </a:rPr>
              <a:t>Guide de lecture  téléchargeable</a:t>
            </a:r>
            <a:endParaRPr sz="1150">
              <a:solidFill>
                <a:schemeClr val="dk1"/>
              </a:solidFill>
              <a:latin typeface="Lucida Sans"/>
              <a:ea typeface="Lucida Sans"/>
              <a:cs typeface="Lucida Sans"/>
              <a:sym typeface="Lucida Sans"/>
            </a:endParaRPr>
          </a:p>
        </p:txBody>
      </p:sp>
      <p:pic>
        <p:nvPicPr>
          <p:cNvPr id="115" name="Google Shape;115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4775" y="2924174"/>
            <a:ext cx="1133474" cy="895349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9"/>
          <p:cNvSpPr txBox="1"/>
          <p:nvPr/>
        </p:nvSpPr>
        <p:spPr>
          <a:xfrm>
            <a:off x="4436665" y="254000"/>
            <a:ext cx="2291715" cy="8274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43175">
            <a:spAutoFit/>
          </a:bodyPr>
          <a:lstStyle/>
          <a:p>
            <a:pPr indent="572770" lvl="0" marL="12700" marR="5080" rtl="0" algn="l">
              <a:lnSpc>
                <a:spcPct val="1137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rgbClr val="696A73"/>
                </a:solidFill>
                <a:latin typeface="Verdana"/>
                <a:ea typeface="Verdana"/>
                <a:cs typeface="Verdana"/>
                <a:sym typeface="Verdana"/>
              </a:rPr>
              <a:t>Page de  téléchargement</a:t>
            </a:r>
            <a:endParaRPr sz="27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17" name="Google Shape;117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562475" y="1333500"/>
            <a:ext cx="2038349" cy="2038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190750" y="2019299"/>
            <a:ext cx="1171574" cy="1666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9"/>
          <p:cNvPicPr preferRelativeResize="0"/>
          <p:nvPr/>
        </p:nvPicPr>
        <p:blipFill rotWithShape="1">
          <a:blip r:embed="rId7">
            <a:alphaModFix/>
          </a:blip>
          <a:srcRect b="0" l="0" r="49981" t="0"/>
          <a:stretch/>
        </p:blipFill>
        <p:spPr>
          <a:xfrm>
            <a:off x="20515" y="3006469"/>
            <a:ext cx="2170235" cy="5695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0"/>
          <p:cNvSpPr/>
          <p:nvPr/>
        </p:nvSpPr>
        <p:spPr>
          <a:xfrm>
            <a:off x="3771900" y="0"/>
            <a:ext cx="3086100" cy="3848100"/>
          </a:xfrm>
          <a:custGeom>
            <a:rect b="b" l="l" r="r" t="t"/>
            <a:pathLst>
              <a:path extrusionOk="0" h="3848100" w="3086100">
                <a:moveTo>
                  <a:pt x="3086100" y="3848099"/>
                </a:moveTo>
                <a:lnTo>
                  <a:pt x="0" y="3848099"/>
                </a:lnTo>
                <a:lnTo>
                  <a:pt x="0" y="0"/>
                </a:lnTo>
                <a:lnTo>
                  <a:pt x="3086100" y="0"/>
                </a:lnTo>
                <a:lnTo>
                  <a:pt x="3086100" y="3848099"/>
                </a:lnTo>
                <a:close/>
              </a:path>
            </a:pathLst>
          </a:custGeom>
          <a:solidFill>
            <a:srgbClr val="A0D9D9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10"/>
          <p:cNvSpPr txBox="1"/>
          <p:nvPr>
            <p:ph type="title"/>
          </p:nvPr>
        </p:nvSpPr>
        <p:spPr>
          <a:xfrm>
            <a:off x="213965" y="175072"/>
            <a:ext cx="2709545" cy="6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0" lvl="0" marL="12700" marR="5080" rtl="0" algn="l">
              <a:lnSpc>
                <a:spcPct val="121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50">
                <a:solidFill>
                  <a:srgbClr val="6F6F72"/>
                </a:solidFill>
              </a:rPr>
              <a:t>Et moi, quelle est mon  empreinte carbone ?</a:t>
            </a:r>
            <a:endParaRPr sz="1750"/>
          </a:p>
        </p:txBody>
      </p:sp>
      <p:sp>
        <p:nvSpPr>
          <p:cNvPr id="126" name="Google Shape;126;p10"/>
          <p:cNvSpPr txBox="1"/>
          <p:nvPr/>
        </p:nvSpPr>
        <p:spPr>
          <a:xfrm>
            <a:off x="213816" y="1084489"/>
            <a:ext cx="3361690" cy="1692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302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6F6F72"/>
                </a:solidFill>
                <a:latin typeface="Verdana"/>
                <a:ea typeface="Verdana"/>
                <a:cs typeface="Verdana"/>
                <a:sym typeface="Verdana"/>
              </a:rPr>
              <a:t>Si tout le monde vivait comme un français,  il faudrait 5 planètes...(soit 8,3 tonnes CO2  par personne et par an en moyenne en  2020)</a:t>
            </a:r>
            <a:endParaRPr sz="12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12700" marR="117475" rtl="0" algn="l">
              <a:lnSpc>
                <a:spcPct val="1302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6F6F72"/>
                </a:solidFill>
                <a:latin typeface="Verdana"/>
                <a:ea typeface="Verdana"/>
                <a:cs typeface="Verdana"/>
                <a:sym typeface="Verdana"/>
              </a:rPr>
              <a:t>Combien de planète vous faut-il  personnellement pour votre mode de vie  actuel ?</a:t>
            </a:r>
            <a:endParaRPr sz="12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27" name="Google Shape;127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0975" y="2962274"/>
            <a:ext cx="1142999" cy="885824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0"/>
          <p:cNvSpPr txBox="1"/>
          <p:nvPr/>
        </p:nvSpPr>
        <p:spPr>
          <a:xfrm>
            <a:off x="4440386" y="530224"/>
            <a:ext cx="1961514" cy="436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rgbClr val="012060"/>
                </a:solidFill>
                <a:latin typeface="Verdana"/>
                <a:ea typeface="Verdana"/>
                <a:cs typeface="Verdana"/>
                <a:sym typeface="Verdana"/>
              </a:rPr>
              <a:t>Faites le test !</a:t>
            </a:r>
            <a:endParaRPr sz="27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29" name="Google Shape;129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00550" y="1181099"/>
            <a:ext cx="1990724" cy="1990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10"/>
          <p:cNvPicPr preferRelativeResize="0"/>
          <p:nvPr/>
        </p:nvPicPr>
        <p:blipFill rotWithShape="1">
          <a:blip r:embed="rId5">
            <a:alphaModFix/>
          </a:blip>
          <a:srcRect b="0" l="0" r="49981" t="0"/>
          <a:stretch/>
        </p:blipFill>
        <p:spPr>
          <a:xfrm>
            <a:off x="156018" y="3213100"/>
            <a:ext cx="2124029" cy="5574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2023-10-03T19:26:08Z</dcterms:created>
  <dc:creator>Emmanuelle Petit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2022-11-10T00:00:00Z</vt:filetime>
  </property>
  <property fmtid="{D5CDD505-2E9C-101B-9397-08002B2CF9AE}" pid="3" name="Creator">
    <vt:lpwstr>pdf-lib (https://github.com/Hopding/pdf-lib)</vt:lpwstr>
  </property>
  <property fmtid="{D5CDD505-2E9C-101B-9397-08002B2CF9AE}" pid="4" name="LastSaved">
    <vt:filetime>2023-10-03T00:00:00Z</vt:filetime>
  </property>
</Properties>
</file>