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6858000" cy="9144000"/>
  <p:embeddedFontLst>
    <p:embeddedFont>
      <p:font typeface="Century Schoolbook" panose="02040604050505020304" pitchFamily="18" charset="0"/>
      <p:regular r:id="rId41"/>
      <p:bold r:id="rId42"/>
      <p:italic r:id="rId43"/>
      <p:boldItalic r:id="rId44"/>
    </p:embeddedFont>
    <p:embeddedFont>
      <p:font typeface="Montserrat" panose="00000500000000000000" pitchFamily="2" charset="0"/>
      <p:regular r:id="rId45"/>
      <p:bold r:id="rId46"/>
      <p:italic r:id="rId47"/>
      <p:boldItalic r:id="rId48"/>
    </p:embeddedFont>
    <p:embeddedFont>
      <p:font typeface="Montserrat SemiBold" panose="00000700000000000000" pitchFamily="2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83945A-BA4F-4460-9850-39802A06BE62}">
  <a:tblStyle styleId="{7083945A-BA4F-4460-9850-39802A06BE6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12eb6be0b2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12eb6be0b2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990b415f9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990b415f9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eb6be0b2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2eb6be0b2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990b415f9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990b415f9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990b415f9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990b415f9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990b415f9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990b415f9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990b415f9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990b415f9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990b415f9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990b415f9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990b415f9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990b415f9d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990b415f9d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990b415f9d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990b415f9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990b415f9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990b415f9d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990b415f9d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90b415f9d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990b415f9d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990b415f9d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990b415f9d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990b415f9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990b415f9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990b415f9d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990b415f9d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990b415f9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990b415f9d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990b415f9d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990b415f9d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990b415f9d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990b415f9d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990b415f9d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990b415f9d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990b415f9d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990b415f9d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990b415f9d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990b415f9d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990b415f9d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990b415f9d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990b415f9d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990b415f9d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990b415f9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990b415f9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990b415f9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990b415f9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990b415f9d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990b415f9d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990b415f9d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990b415f9d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990b415f9d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990b415f9d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990b415f9d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990b415f9d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990b415f9d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990b415f9d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990b415f9d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990b415f9d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990b415f9d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990b415f9d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990b415f9d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990b415f9d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990b415f9d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990b415f9d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5a4b6eb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25a4b6eb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2eb6be0b2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2eb6be0b2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-4"/>
            <a:ext cx="1355100" cy="14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1422800"/>
            <a:ext cx="9155100" cy="2911500"/>
          </a:xfrm>
          <a:prstGeom prst="rect">
            <a:avLst/>
          </a:prstGeom>
          <a:solidFill>
            <a:srgbClr val="705D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00" y="4334300"/>
            <a:ext cx="1909984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4833" y="4334300"/>
            <a:ext cx="3254391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0471" y="4367425"/>
            <a:ext cx="18288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0237" y="4367425"/>
            <a:ext cx="671262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6858000" y="560575"/>
            <a:ext cx="228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Montserrat SemiBold"/>
                <a:ea typeface="Montserrat SemiBold"/>
                <a:cs typeface="Montserrat SemiBold"/>
                <a:sym typeface="Montserrat SemiBold"/>
              </a:rPr>
              <a:t>La Coopérative d’entrepreneurs</a:t>
            </a:r>
            <a:endParaRPr sz="1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0" y="194805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TITLE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-4"/>
            <a:ext cx="1355100" cy="14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0" y="1422800"/>
            <a:ext cx="9155100" cy="2911500"/>
          </a:xfrm>
          <a:prstGeom prst="rect">
            <a:avLst/>
          </a:prstGeom>
          <a:solidFill>
            <a:srgbClr val="705D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00" y="4334300"/>
            <a:ext cx="1909984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4833" y="4334300"/>
            <a:ext cx="3254391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0471" y="4367425"/>
            <a:ext cx="18288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0237" y="4367425"/>
            <a:ext cx="671262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6858000" y="560575"/>
            <a:ext cx="228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Montserrat SemiBold"/>
                <a:ea typeface="Montserrat SemiBold"/>
                <a:cs typeface="Montserrat SemiBold"/>
                <a:sym typeface="Montserrat SemiBold"/>
              </a:rPr>
              <a:t>La Coopérative d’entrepreneurs</a:t>
            </a:r>
            <a:endParaRPr sz="1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0" y="194805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59174" y="-1"/>
            <a:ext cx="984825" cy="106095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/>
        </p:nvSpPr>
        <p:spPr>
          <a:xfrm>
            <a:off x="0" y="4663225"/>
            <a:ext cx="9144000" cy="476100"/>
          </a:xfrm>
          <a:prstGeom prst="rect">
            <a:avLst/>
          </a:prstGeom>
          <a:solidFill>
            <a:srgbClr val="705D8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4"/>
          <p:cNvSpPr txBox="1"/>
          <p:nvPr/>
        </p:nvSpPr>
        <p:spPr>
          <a:xfrm>
            <a:off x="-3" y="512525"/>
            <a:ext cx="8244600" cy="8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705D8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256725" y="1196975"/>
            <a:ext cx="876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/>
        </p:nvSpPr>
        <p:spPr>
          <a:xfrm>
            <a:off x="248600" y="2236200"/>
            <a:ext cx="897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Contrôler la viabilité économique et financière de l’activité</a:t>
            </a:r>
            <a:endParaRPr sz="20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0" name="Google Shape;40;p5"/>
          <p:cNvSpPr txBox="1"/>
          <p:nvPr/>
        </p:nvSpPr>
        <p:spPr>
          <a:xfrm>
            <a:off x="168600" y="3145175"/>
            <a:ext cx="897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CONSTRUIRE SON DOSSIER FINANCIER</a:t>
            </a:r>
            <a:endParaRPr sz="20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1" name="Google Shape;41;p5"/>
          <p:cNvSpPr txBox="1"/>
          <p:nvPr/>
        </p:nvSpPr>
        <p:spPr>
          <a:xfrm>
            <a:off x="92100" y="4294450"/>
            <a:ext cx="8447700" cy="8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" name="Google Shape;4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054150"/>
            <a:ext cx="8839199" cy="105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/>
        </p:nvSpPr>
        <p:spPr>
          <a:xfrm>
            <a:off x="706025" y="1378325"/>
            <a:ext cx="73287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74320" lvl="0" indent="-16764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</a:endParaRPr>
          </a:p>
          <a:p>
            <a:pPr marL="274320" lvl="0" indent="-21717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780"/>
              <a:buFont typeface="Noto Sans Symbols"/>
              <a:buChar char="🡺"/>
            </a:pPr>
            <a:r>
              <a:rPr lang="fr" sz="1500" b="1">
                <a:solidFill>
                  <a:schemeClr val="dk1"/>
                </a:solidFill>
              </a:rPr>
              <a:t>L’intérêt du dossier financier</a:t>
            </a:r>
            <a:endParaRPr sz="15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b="1">
                <a:solidFill>
                  <a:schemeClr val="dk1"/>
                </a:solidFill>
              </a:rPr>
              <a:t>	</a:t>
            </a:r>
            <a:endParaRPr sz="1500" b="1">
              <a:solidFill>
                <a:schemeClr val="dk1"/>
              </a:solidFill>
            </a:endParaRPr>
          </a:p>
          <a:p>
            <a:pPr marL="274320" lvl="0" indent="-21717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780"/>
              <a:buFont typeface="Noto Sans Symbols"/>
              <a:buChar char="🡺"/>
            </a:pPr>
            <a:r>
              <a:rPr lang="fr" sz="1500" b="1">
                <a:solidFill>
                  <a:schemeClr val="dk1"/>
                </a:solidFill>
              </a:rPr>
              <a:t>Le compte de résultat</a:t>
            </a:r>
            <a:endParaRPr sz="1500" b="1">
              <a:solidFill>
                <a:schemeClr val="dk1"/>
              </a:solidFill>
            </a:endParaRPr>
          </a:p>
          <a:p>
            <a:pPr marL="274320" lvl="0" indent="-21717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780"/>
              <a:buFont typeface="Noto Sans Symbols"/>
              <a:buChar char="🡺"/>
            </a:pPr>
            <a:r>
              <a:rPr lang="fr" sz="1500" b="1">
                <a:solidFill>
                  <a:schemeClr val="dk1"/>
                </a:solidFill>
              </a:rPr>
              <a:t>Le calcul du seuil de rentabilité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b="1">
                <a:solidFill>
                  <a:schemeClr val="dk1"/>
                </a:solidFill>
              </a:rPr>
              <a:t>	</a:t>
            </a:r>
            <a:endParaRPr sz="1500" b="1">
              <a:solidFill>
                <a:srgbClr val="FF0000"/>
              </a:solidFill>
            </a:endParaRPr>
          </a:p>
          <a:p>
            <a:pPr marL="274320" lvl="0" indent="-21717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780"/>
              <a:buFont typeface="Noto Sans Symbols"/>
              <a:buChar char="🡺"/>
            </a:pPr>
            <a:r>
              <a:rPr lang="fr" sz="1500" b="1">
                <a:solidFill>
                  <a:schemeClr val="dk1"/>
                </a:solidFill>
              </a:rPr>
              <a:t>Le plan de financement initial</a:t>
            </a:r>
            <a:endParaRPr sz="1500" b="1">
              <a:solidFill>
                <a:schemeClr val="dk1"/>
              </a:solidFill>
            </a:endParaRPr>
          </a:p>
          <a:p>
            <a:pPr marL="274320" lvl="0" indent="-21717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780"/>
              <a:buFont typeface="Noto Sans Symbols"/>
              <a:buChar char="🡺"/>
            </a:pPr>
            <a:r>
              <a:rPr lang="fr" sz="1500" b="1">
                <a:solidFill>
                  <a:schemeClr val="dk1"/>
                </a:solidFill>
              </a:rPr>
              <a:t>Le plan de trésorerie</a:t>
            </a:r>
            <a:endParaRPr sz="1500" b="1">
              <a:solidFill>
                <a:schemeClr val="dk1"/>
              </a:solidFill>
            </a:endParaRPr>
          </a:p>
          <a:p>
            <a:pPr marL="274320" marR="0" lvl="0" indent="-21717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780"/>
              <a:buFont typeface="Noto Sans Symbols"/>
              <a:buChar char="🡺"/>
            </a:pPr>
            <a:r>
              <a:rPr lang="fr" sz="1500" b="1">
                <a:solidFill>
                  <a:schemeClr val="dk1"/>
                </a:solidFill>
              </a:rPr>
              <a:t>Le plan de financement à 3 ans</a:t>
            </a:r>
            <a:endParaRPr sz="1500" b="1">
              <a:solidFill>
                <a:schemeClr val="dk1"/>
              </a:solidFill>
            </a:endParaRPr>
          </a:p>
          <a:p>
            <a:pPr marL="274320" lvl="0" indent="-21717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780"/>
              <a:buFont typeface="Noto Sans Symbols"/>
              <a:buChar char="🡺"/>
            </a:pPr>
            <a:r>
              <a:rPr lang="fr" sz="1500" b="1">
                <a:solidFill>
                  <a:schemeClr val="dk1"/>
                </a:solidFill>
              </a:rPr>
              <a:t>Les financements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48" name="Google Shape;48;p6"/>
          <p:cNvSpPr txBox="1"/>
          <p:nvPr/>
        </p:nvSpPr>
        <p:spPr>
          <a:xfrm>
            <a:off x="874050" y="840450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Sommaire :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/>
        </p:nvSpPr>
        <p:spPr>
          <a:xfrm>
            <a:off x="724825" y="762725"/>
            <a:ext cx="7506900" cy="2493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6000" b="1">
                <a:solidFill>
                  <a:srgbClr val="FFFFFF"/>
                </a:solidFill>
              </a:rPr>
              <a:t>L’intérêt du dossier financier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/>
        </p:nvSpPr>
        <p:spPr>
          <a:xfrm>
            <a:off x="441925" y="296825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L’intérêt du dossier financier (1/3)  :</a:t>
            </a:r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557550" y="1212700"/>
            <a:ext cx="7513200" cy="27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/>
              <a:t>La réalisation d’un prévisionnel financier permet :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★"/>
            </a:pPr>
            <a:r>
              <a:rPr lang="fr" sz="1600"/>
              <a:t>d’</a:t>
            </a:r>
            <a:r>
              <a:rPr lang="fr" sz="1600" b="1"/>
              <a:t>anticiper</a:t>
            </a:r>
            <a:r>
              <a:rPr lang="fr" sz="1600"/>
              <a:t> la gestion de sa future entreprise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★"/>
            </a:pPr>
            <a:r>
              <a:rPr lang="fr" sz="1600"/>
              <a:t>de s’assurer de la </a:t>
            </a:r>
            <a:r>
              <a:rPr lang="fr" sz="1600" b="1"/>
              <a:t>viabilité </a:t>
            </a:r>
            <a:r>
              <a:rPr lang="fr" sz="1600"/>
              <a:t>de l’entreprise (les ressources doivent être en adéquation avec les besoins)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★"/>
            </a:pPr>
            <a:r>
              <a:rPr lang="fr" sz="1600"/>
              <a:t>d’être sûr de sa </a:t>
            </a:r>
            <a:r>
              <a:rPr lang="fr" sz="1600" b="1"/>
              <a:t>rentabilité </a:t>
            </a:r>
            <a:r>
              <a:rPr lang="fr" sz="1600"/>
              <a:t>future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Tous les partenaires (financiers et commerciaux) vous réclamerons un dossier financier sur </a:t>
            </a:r>
            <a:r>
              <a:rPr lang="fr" sz="1600" b="1"/>
              <a:t>3 ans minimum</a:t>
            </a:r>
            <a:endParaRPr sz="16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/>
        </p:nvSpPr>
        <p:spPr>
          <a:xfrm>
            <a:off x="441925" y="296825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L’intérêt du dossier financier (2/3)  :</a:t>
            </a:r>
            <a:endParaRPr/>
          </a:p>
        </p:txBody>
      </p:sp>
      <p:sp>
        <p:nvSpPr>
          <p:cNvPr id="65" name="Google Shape;65;p9"/>
          <p:cNvSpPr txBox="1"/>
          <p:nvPr/>
        </p:nvSpPr>
        <p:spPr>
          <a:xfrm>
            <a:off x="557550" y="1212700"/>
            <a:ext cx="8210100" cy="27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/>
              <a:t>Il répond à 5 questions essentielles  :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Quels sont les capitaux nécessaires pour lancer le projet ?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Les </a:t>
            </a:r>
            <a:r>
              <a:rPr lang="fr" sz="1600" b="1"/>
              <a:t>recettes </a:t>
            </a:r>
            <a:r>
              <a:rPr lang="fr" sz="1600"/>
              <a:t>seront-elles </a:t>
            </a:r>
            <a:r>
              <a:rPr lang="fr" sz="1600" b="1"/>
              <a:t>suffisantes </a:t>
            </a:r>
            <a:r>
              <a:rPr lang="fr" sz="1600"/>
              <a:t>pour absorber les charges ?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Quel sera le </a:t>
            </a:r>
            <a:r>
              <a:rPr lang="fr" sz="1600" b="1"/>
              <a:t>niveau d’activité mensuelle </a:t>
            </a:r>
            <a:r>
              <a:rPr lang="fr" sz="1600"/>
              <a:t>de mon entreprise ?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Quel est le </a:t>
            </a:r>
            <a:r>
              <a:rPr lang="fr" sz="1600" b="1"/>
              <a:t>montant de CA</a:t>
            </a:r>
            <a:r>
              <a:rPr lang="fr" sz="1600"/>
              <a:t> à atteindre la première année pour être </a:t>
            </a:r>
            <a:r>
              <a:rPr lang="fr" sz="1600" b="1"/>
              <a:t>rentable </a:t>
            </a:r>
            <a:r>
              <a:rPr lang="fr" sz="1600"/>
              <a:t>?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Mon entreprise aura-t-elle les </a:t>
            </a:r>
            <a:r>
              <a:rPr lang="fr" sz="1600" b="1"/>
              <a:t>ressources suffisantes</a:t>
            </a:r>
            <a:r>
              <a:rPr lang="fr" sz="1600"/>
              <a:t> pour assurer sa </a:t>
            </a:r>
            <a:r>
              <a:rPr lang="fr" sz="1600" b="1"/>
              <a:t>stabilité </a:t>
            </a:r>
            <a:r>
              <a:rPr lang="fr" sz="1600"/>
              <a:t>dans les </a:t>
            </a:r>
            <a:r>
              <a:rPr lang="fr" sz="1600" b="1"/>
              <a:t>3 ans</a:t>
            </a:r>
            <a:r>
              <a:rPr lang="fr" sz="1600"/>
              <a:t> à venir ?</a:t>
            </a:r>
            <a:endParaRPr sz="16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/>
        </p:nvSpPr>
        <p:spPr>
          <a:xfrm>
            <a:off x="441925" y="143500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L’intérêt du dossier financier (3/3)  :</a:t>
            </a:r>
            <a:endParaRPr/>
          </a:p>
        </p:txBody>
      </p:sp>
      <p:pic>
        <p:nvPicPr>
          <p:cNvPr id="71" name="Google Shape;7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4750" y="1064825"/>
            <a:ext cx="5576525" cy="35631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0"/>
          <p:cNvSpPr txBox="1"/>
          <p:nvPr/>
        </p:nvSpPr>
        <p:spPr>
          <a:xfrm>
            <a:off x="223025" y="892100"/>
            <a:ext cx="4446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5 tableaux pour répondre à ces questions :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/>
        </p:nvSpPr>
        <p:spPr>
          <a:xfrm>
            <a:off x="1045425" y="919975"/>
            <a:ext cx="6202800" cy="1223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00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1C75"/>
              </a:buClr>
              <a:buSzPts val="2700"/>
              <a:buAutoNum type="arabicParenR"/>
            </a:pPr>
            <a:r>
              <a:rPr lang="fr" sz="2700" b="1">
                <a:solidFill>
                  <a:srgbClr val="351C75"/>
                </a:solidFill>
              </a:rPr>
              <a:t>La rentabilité </a:t>
            </a:r>
            <a:endParaRPr sz="2700" b="1">
              <a:solidFill>
                <a:srgbClr val="351C75"/>
              </a:solidFill>
            </a:endParaRPr>
          </a:p>
          <a:p>
            <a:pPr marL="91440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 b="1">
                <a:solidFill>
                  <a:srgbClr val="351C75"/>
                </a:solidFill>
              </a:rPr>
              <a:t>du projet</a:t>
            </a:r>
            <a:endParaRPr sz="2700" b="1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/>
        </p:nvSpPr>
        <p:spPr>
          <a:xfrm>
            <a:off x="441925" y="143500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La rentabilité du projet : Sommaire</a:t>
            </a:r>
            <a:endParaRPr/>
          </a:p>
        </p:txBody>
      </p:sp>
      <p:sp>
        <p:nvSpPr>
          <p:cNvPr id="83" name="Google Shape;83;p12"/>
          <p:cNvSpPr txBox="1"/>
          <p:nvPr/>
        </p:nvSpPr>
        <p:spPr>
          <a:xfrm>
            <a:off x="441925" y="1087250"/>
            <a:ext cx="70092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1.1. Le compte de résultat prévisionnel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990000" lvl="0" indent="-317499" algn="l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400"/>
              <a:buChar char="★"/>
            </a:pPr>
            <a:r>
              <a:rPr lang="fr"/>
              <a:t>Le chiffre d’affaires</a:t>
            </a:r>
            <a:endParaRPr/>
          </a:p>
          <a:p>
            <a:pPr marL="990000" lvl="0" indent="-317499" algn="l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400"/>
              <a:buChar char="★"/>
            </a:pPr>
            <a:r>
              <a:rPr lang="fr"/>
              <a:t>Charges fixes et charges variables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1.2. Le seuil de rentabilité</a:t>
            </a:r>
            <a:endParaRPr/>
          </a:p>
          <a:p>
            <a:pPr marL="990000" lvl="0" indent="-317499" algn="l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400"/>
              <a:buChar char="★"/>
            </a:pPr>
            <a:r>
              <a:rPr lang="fr">
                <a:solidFill>
                  <a:schemeClr val="dk1"/>
                </a:solidFill>
              </a:rPr>
              <a:t>Taux de marge sur coût variable</a:t>
            </a:r>
            <a:endParaRPr>
              <a:solidFill>
                <a:schemeClr val="dk1"/>
              </a:solidFill>
            </a:endParaRPr>
          </a:p>
          <a:p>
            <a:pPr marL="990000" lvl="0" indent="-317499" algn="l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400"/>
              <a:buChar char="★"/>
            </a:pPr>
            <a:r>
              <a:rPr lang="fr">
                <a:solidFill>
                  <a:schemeClr val="dk1"/>
                </a:solidFill>
              </a:rPr>
              <a:t>Point mort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125450" y="615600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 Le compte de résultat prévisionnel  (1/2)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738775" y="1435725"/>
            <a:ext cx="7290300" cy="26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E7CC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Définition : </a:t>
            </a:r>
            <a:r>
              <a:rPr lang="fr" sz="1600"/>
              <a:t>il recense toutes les charges liées à l’activité et l’ensemble des recettes dans le but de déterminer la rentabilité de l’entreprise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Objectifs :</a:t>
            </a:r>
            <a:r>
              <a:rPr lang="fr" sz="1600"/>
              <a:t> définir si les recettes couvrent les frais (=charges) liés à l’activité.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Comment :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Lister l’ensemble des frais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Évaluer le CA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139400" y="336825"/>
            <a:ext cx="7861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 Le compte de résultat prévisionnel  (2/2)</a:t>
            </a:r>
            <a:endParaRPr/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8425" y="1132700"/>
            <a:ext cx="4963200" cy="348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/>
        </p:nvSpPr>
        <p:spPr>
          <a:xfrm>
            <a:off x="139400" y="336825"/>
            <a:ext cx="7861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1.1.1. Le chiffre d’affaires (1/3)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752700" y="1268450"/>
            <a:ext cx="71787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fr" sz="1600"/>
              <a:t>par </a:t>
            </a:r>
            <a:r>
              <a:rPr lang="fr" sz="1600" b="1">
                <a:solidFill>
                  <a:srgbClr val="8E7CC3"/>
                </a:solidFill>
              </a:rPr>
              <a:t>imitation </a:t>
            </a:r>
            <a:r>
              <a:rPr lang="fr" sz="1600"/>
              <a:t>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CA prévisionnel = CA moyen réalisé habituellement par les entreprises qui travaillent dans la même branche d’activité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fr" sz="1600"/>
              <a:t>par</a:t>
            </a:r>
            <a:r>
              <a:rPr lang="fr" sz="1600" b="1">
                <a:solidFill>
                  <a:srgbClr val="8E7CC3"/>
                </a:solidFill>
              </a:rPr>
              <a:t> les produits</a:t>
            </a:r>
            <a:r>
              <a:rPr lang="fr" sz="1600"/>
              <a:t> 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CA prévisionnel = test du produit auprès de la clientèle potentielle en recueillant des promesses d’achat conditionnelles ou fermes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139400" y="336825"/>
            <a:ext cx="7861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1.1.1. Le chiffre d’affaires (2/3)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1324200" y="1672675"/>
            <a:ext cx="59799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800"/>
              <a:t>CA = </a:t>
            </a:r>
            <a:endParaRPr sz="3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800"/>
              <a:t>quantités vendues</a:t>
            </a:r>
            <a:endParaRPr sz="3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800"/>
              <a:t>x</a:t>
            </a:r>
            <a:endParaRPr sz="3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800"/>
              <a:t>prix unitaire moyen</a:t>
            </a:r>
            <a:endParaRPr sz="3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/>
        </p:nvSpPr>
        <p:spPr>
          <a:xfrm>
            <a:off x="139400" y="336825"/>
            <a:ext cx="7861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1.1.2. Le charges (1/3)</a:t>
            </a:r>
            <a:endParaRPr/>
          </a:p>
        </p:txBody>
      </p:sp>
      <p:sp>
        <p:nvSpPr>
          <p:cNvPr id="113" name="Google Shape;113;p17"/>
          <p:cNvSpPr txBox="1"/>
          <p:nvPr/>
        </p:nvSpPr>
        <p:spPr>
          <a:xfrm>
            <a:off x="892100" y="1156950"/>
            <a:ext cx="60216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600"/>
              <a:buChar char="★"/>
            </a:pPr>
            <a:r>
              <a:rPr lang="fr" sz="1600"/>
              <a:t>Les charges regroupent </a:t>
            </a:r>
            <a:r>
              <a:rPr lang="fr" sz="1600" b="1">
                <a:solidFill>
                  <a:srgbClr val="8E7CC3"/>
                </a:solidFill>
              </a:rPr>
              <a:t>l’ensemble des frais liés à l’activité</a:t>
            </a:r>
            <a:r>
              <a:rPr lang="fr" sz="1600"/>
              <a:t> 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Loyer d’un local commercial ou d’un atelier, assurances, frais de transport, frais de communication, rémunérations, charges sociales, investissements en immobilisation, crédits bancaires,...</a:t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/>
        </p:nvSpPr>
        <p:spPr>
          <a:xfrm>
            <a:off x="139400" y="336825"/>
            <a:ext cx="7861500" cy="1046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1.1.2. Le charges fixes / charges variables (2/3)</a:t>
            </a:r>
            <a:endParaRPr/>
          </a:p>
        </p:txBody>
      </p:sp>
      <p:sp>
        <p:nvSpPr>
          <p:cNvPr id="119" name="Google Shape;119;p18"/>
          <p:cNvSpPr txBox="1"/>
          <p:nvPr/>
        </p:nvSpPr>
        <p:spPr>
          <a:xfrm>
            <a:off x="919850" y="2299950"/>
            <a:ext cx="6300600" cy="19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600"/>
              <a:buChar char="★"/>
            </a:pPr>
            <a:r>
              <a:rPr lang="fr" sz="1600" b="1"/>
              <a:t>Les charges dites “</a:t>
            </a:r>
            <a:r>
              <a:rPr lang="fr" sz="1600" b="1">
                <a:solidFill>
                  <a:srgbClr val="8E7CC3"/>
                </a:solidFill>
              </a:rPr>
              <a:t>fixes</a:t>
            </a:r>
            <a:r>
              <a:rPr lang="fr" sz="1600" b="1"/>
              <a:t>” :</a:t>
            </a:r>
            <a:endParaRPr sz="1600" b="1"/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/>
              <a:t>Ensemble des dépenses que l’on a obligatoirement, que l’on vende ou pas. Elles devront être payées quoi qu’il arrive : </a:t>
            </a:r>
            <a:endParaRPr sz="1600"/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 i="1"/>
              <a:t>loyer commercial, assurances, EDF, amortissements, agios, rémunérations, charges sociales, impôts et taxes,...</a:t>
            </a:r>
            <a:endParaRPr sz="1600" i="1"/>
          </a:p>
        </p:txBody>
      </p:sp>
      <p:sp>
        <p:nvSpPr>
          <p:cNvPr id="120" name="Google Shape;120;p18"/>
          <p:cNvSpPr txBox="1"/>
          <p:nvPr/>
        </p:nvSpPr>
        <p:spPr>
          <a:xfrm>
            <a:off x="404225" y="1630875"/>
            <a:ext cx="260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On distingue :</a:t>
            </a: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/>
        </p:nvSpPr>
        <p:spPr>
          <a:xfrm>
            <a:off x="139400" y="336825"/>
            <a:ext cx="7861500" cy="1046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1.1.2. Le charges fixes / charges variables (3/3)</a:t>
            </a:r>
            <a:endParaRPr/>
          </a:p>
        </p:txBody>
      </p:sp>
      <p:sp>
        <p:nvSpPr>
          <p:cNvPr id="126" name="Google Shape;126;p19"/>
          <p:cNvSpPr txBox="1"/>
          <p:nvPr/>
        </p:nvSpPr>
        <p:spPr>
          <a:xfrm>
            <a:off x="919850" y="2299950"/>
            <a:ext cx="6300600" cy="19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600"/>
              <a:buChar char="★"/>
            </a:pPr>
            <a:r>
              <a:rPr lang="fr" sz="1600" b="1"/>
              <a:t>Les charges dites “</a:t>
            </a:r>
            <a:r>
              <a:rPr lang="fr" sz="1600" b="1">
                <a:solidFill>
                  <a:srgbClr val="8E7CC3"/>
                </a:solidFill>
              </a:rPr>
              <a:t>variables</a:t>
            </a:r>
            <a:r>
              <a:rPr lang="fr" sz="1600" b="1"/>
              <a:t>” :</a:t>
            </a:r>
            <a:endParaRPr sz="1600" b="1"/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/>
              <a:t>Elles varient en fonction du CA, elles sont liées au niveau des ventes : </a:t>
            </a:r>
            <a:endParaRPr sz="1600"/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 i="1"/>
              <a:t>approvisionnements, sous-traitance, frais de livraison sur les achats et les ventes, commissionnements,...</a:t>
            </a:r>
            <a:endParaRPr sz="1600" i="1"/>
          </a:p>
        </p:txBody>
      </p:sp>
      <p:sp>
        <p:nvSpPr>
          <p:cNvPr id="127" name="Google Shape;127;p19"/>
          <p:cNvSpPr txBox="1"/>
          <p:nvPr/>
        </p:nvSpPr>
        <p:spPr>
          <a:xfrm>
            <a:off x="404225" y="1630875"/>
            <a:ext cx="260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On distingue :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/>
        </p:nvSpPr>
        <p:spPr>
          <a:xfrm>
            <a:off x="1421775" y="710900"/>
            <a:ext cx="464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EXERCICE D’APPLICATION</a:t>
            </a:r>
            <a:endParaRPr sz="1600" b="1">
              <a:solidFill>
                <a:srgbClr val="674EA7"/>
              </a:solidFill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571500" y="1393900"/>
            <a:ext cx="7039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Remplir le compte de résultat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Répartir les charges fixes et charges variables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/>
        </p:nvSpPr>
        <p:spPr>
          <a:xfrm>
            <a:off x="1491475" y="320625"/>
            <a:ext cx="464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EXERCICE D’APPLICATION - CORRIGÉ</a:t>
            </a:r>
            <a:endParaRPr sz="1600" b="1">
              <a:solidFill>
                <a:srgbClr val="674EA7"/>
              </a:solidFill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418175" y="751725"/>
            <a:ext cx="7039200" cy="3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Chiffres d’affaires = 38 000 €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</a:t>
            </a:r>
            <a:r>
              <a:rPr lang="fr" sz="1700"/>
              <a:t>Grossistes : 3 000 x 5 =15 000€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/>
              <a:t>		Particuliers : 2 000 x 11.5 = 23 000€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Charges fixe = 26 470€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</a:t>
            </a:r>
            <a:r>
              <a:rPr lang="fr" sz="1700"/>
              <a:t>Frais fixes = 9 070€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/>
              <a:t>		Rémunération escomptées = 12 000€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/>
              <a:t>		Charges sociales du dirigeant (46% de 12 000) = 5 520€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Charges variables = 8 300€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</a:t>
            </a:r>
            <a:r>
              <a:rPr lang="fr" sz="1700"/>
              <a:t>Matières premières = 5 000 bougies x1.50 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/>
              <a:t>			prix de revient sans la MO) = 7 500€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/>
              <a:t>		Transports = 700€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/>
              <a:t>		Emballages = 100€</a:t>
            </a:r>
            <a:endParaRPr sz="17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/>
        </p:nvSpPr>
        <p:spPr>
          <a:xfrm>
            <a:off x="139400" y="336825"/>
            <a:ext cx="7861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1.1.1. Le chiffre d’affaires (3/3)</a:t>
            </a:r>
            <a:endParaRPr/>
          </a:p>
        </p:txBody>
      </p:sp>
      <p:graphicFrame>
        <p:nvGraphicFramePr>
          <p:cNvPr id="145" name="Google Shape;145;p22"/>
          <p:cNvGraphicFramePr/>
          <p:nvPr/>
        </p:nvGraphicFramePr>
        <p:xfrm>
          <a:off x="573800" y="1231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{7083945A-BA4F-4460-9850-39802A06BE62}</a:tableStyleId>
              </a:tblPr>
              <a:tblGrid>
                <a:gridCol w="221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Chiffres d’affaires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1ère année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2ème année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3ème année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Vente de marchandises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Productions de biens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Prestations de services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Subvention d’exploitation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Autres produits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Produits financiers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Produits exceptionnels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/>
        </p:nvSpPr>
        <p:spPr>
          <a:xfrm>
            <a:off x="125450" y="615600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1.2. Le seuil de rentabilité SR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/>
        </p:nvSpPr>
        <p:spPr>
          <a:xfrm>
            <a:off x="125450" y="615600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1.2. Le seuil de rentabilité  (1/2)</a:t>
            </a:r>
            <a:endParaRPr/>
          </a:p>
        </p:txBody>
      </p:sp>
      <p:sp>
        <p:nvSpPr>
          <p:cNvPr id="156" name="Google Shape;156;p24"/>
          <p:cNvSpPr txBox="1"/>
          <p:nvPr/>
        </p:nvSpPr>
        <p:spPr>
          <a:xfrm>
            <a:off x="738775" y="1435725"/>
            <a:ext cx="72903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E7CC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Définition : </a:t>
            </a:r>
            <a:r>
              <a:rPr lang="fr" sz="1600"/>
              <a:t>seuil à partir duquel l’entreprise ne réalise ni perte ni bénéfice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/>
              <a:t>Le seuil de rentabilité est un indicateur clé pour mesurer l’évolution de l’activité.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/>
        </p:nvSpPr>
        <p:spPr>
          <a:xfrm>
            <a:off x="125450" y="615600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1.2. Le seuil de rentabilité  (2/2)</a:t>
            </a:r>
            <a:endParaRPr/>
          </a:p>
        </p:txBody>
      </p:sp>
      <p:sp>
        <p:nvSpPr>
          <p:cNvPr id="162" name="Google Shape;162;p25"/>
          <p:cNvSpPr txBox="1"/>
          <p:nvPr/>
        </p:nvSpPr>
        <p:spPr>
          <a:xfrm>
            <a:off x="125450" y="1212700"/>
            <a:ext cx="8642100" cy="3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Répartir les </a:t>
            </a:r>
            <a:r>
              <a:rPr lang="fr" sz="1600" b="1">
                <a:solidFill>
                  <a:srgbClr val="8E7CC3"/>
                </a:solidFill>
              </a:rPr>
              <a:t>charges fixes</a:t>
            </a:r>
            <a:r>
              <a:rPr lang="fr" sz="1600"/>
              <a:t> et les </a:t>
            </a:r>
            <a:r>
              <a:rPr lang="fr" sz="1600" b="1">
                <a:solidFill>
                  <a:srgbClr val="8E7CC3"/>
                </a:solidFill>
              </a:rPr>
              <a:t>charges variables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Calculer la </a:t>
            </a:r>
            <a:r>
              <a:rPr lang="fr" sz="1600" b="1">
                <a:solidFill>
                  <a:srgbClr val="8E7CC3"/>
                </a:solidFill>
              </a:rPr>
              <a:t>marge sur charges variables</a:t>
            </a:r>
            <a:r>
              <a:rPr lang="fr" sz="1600"/>
              <a:t> (MCV) en faisant la différence entre le chiffre d’affaires HT et les charges variables</a:t>
            </a:r>
            <a:endParaRPr sz="1600"/>
          </a:p>
          <a:p>
            <a:pPr marL="45720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/>
              <a:t>MCV = CA - CV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Calculer le </a:t>
            </a:r>
            <a:r>
              <a:rPr lang="fr" sz="1600" b="1">
                <a:solidFill>
                  <a:srgbClr val="8E7CC3"/>
                </a:solidFill>
              </a:rPr>
              <a:t>taux de marge sur charges variables</a:t>
            </a:r>
            <a:r>
              <a:rPr lang="fr" sz="1600"/>
              <a:t> (TMCV) en divisant la MCV par le CA</a:t>
            </a:r>
            <a:endParaRPr sz="1600"/>
          </a:p>
          <a:p>
            <a:pPr marL="45720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/>
              <a:t>TMCV = MCV / CA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lang="fr" sz="1600"/>
              <a:t>Calculer le </a:t>
            </a:r>
            <a:r>
              <a:rPr lang="fr" sz="1600" b="1">
                <a:solidFill>
                  <a:srgbClr val="8E7CC3"/>
                </a:solidFill>
              </a:rPr>
              <a:t>seuil de rentabilité</a:t>
            </a:r>
            <a:r>
              <a:rPr lang="fr" sz="1600"/>
              <a:t> en divisant les charges fixes par le TMCV</a:t>
            </a:r>
            <a:endParaRPr sz="1600"/>
          </a:p>
          <a:p>
            <a:pPr marL="45720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/>
              <a:t>SR = CF / TMCV</a:t>
            </a:r>
            <a:endParaRPr sz="16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/>
        </p:nvSpPr>
        <p:spPr>
          <a:xfrm>
            <a:off x="1421775" y="710900"/>
            <a:ext cx="464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EXERCICE D’APPLICATION</a:t>
            </a:r>
            <a:endParaRPr sz="1600" b="1">
              <a:solidFill>
                <a:srgbClr val="674EA7"/>
              </a:solidFill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571500" y="1393900"/>
            <a:ext cx="7039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Calculer le seuil de rentabilité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/>
        </p:nvSpPr>
        <p:spPr>
          <a:xfrm>
            <a:off x="1491475" y="320625"/>
            <a:ext cx="464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EXERCICE D’APPLICATION - CORRIGÉ</a:t>
            </a:r>
            <a:endParaRPr sz="1600" b="1">
              <a:solidFill>
                <a:srgbClr val="674EA7"/>
              </a:solidFill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487875" y="1114125"/>
            <a:ext cx="70392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MCV = CA - CV </a:t>
            </a:r>
            <a:r>
              <a:rPr lang="fr" sz="1800"/>
              <a:t>soit 38 000  - 8 300 = 29 700€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</a:t>
            </a:r>
            <a:endParaRPr sz="17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TMCV = MCV / CA </a:t>
            </a:r>
            <a:r>
              <a:rPr lang="fr" sz="1800"/>
              <a:t>soit 29 700 / 38 000 = 0.78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SR = CF / TMCV </a:t>
            </a:r>
            <a:r>
              <a:rPr lang="fr" sz="1800"/>
              <a:t>soit 26 590 / 0.78 = 34 090 €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SR mensuel </a:t>
            </a:r>
            <a:r>
              <a:rPr lang="fr" sz="1800"/>
              <a:t>(11 mois d’activité) soit 34 090 / 11 = 3 099€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 sz="1800" b="1"/>
              <a:t>SR en nombre de bougies à vendre </a:t>
            </a:r>
            <a:r>
              <a:rPr lang="fr" sz="1800"/>
              <a:t>(prix moyen de vente de 9€) = 3 788 bougies par an ou 344 par mois (11 mois d’activité)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</a:t>
            </a:r>
            <a:endParaRPr sz="17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/>
        </p:nvSpPr>
        <p:spPr>
          <a:xfrm>
            <a:off x="1491475" y="320625"/>
            <a:ext cx="464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APPLICATION AU PROJET</a:t>
            </a:r>
            <a:endParaRPr sz="1600" b="1">
              <a:solidFill>
                <a:srgbClr val="674EA7"/>
              </a:solidFill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487875" y="1114125"/>
            <a:ext cx="70392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Évaluer son CA prévisionnel annuel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Évaluer ses charges variables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Évaluer ses charges fixes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Déterminer le seuil de rentabilité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</a:t>
            </a:r>
            <a:endParaRPr sz="17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/>
        </p:nvSpPr>
        <p:spPr>
          <a:xfrm>
            <a:off x="1045425" y="919975"/>
            <a:ext cx="6202800" cy="1223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9999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2700" b="1">
                <a:solidFill>
                  <a:srgbClr val="351C75"/>
                </a:solidFill>
              </a:rPr>
              <a:t>2)     La viabilité</a:t>
            </a:r>
            <a:endParaRPr sz="2700" b="1">
              <a:solidFill>
                <a:srgbClr val="351C75"/>
              </a:solidFill>
            </a:endParaRPr>
          </a:p>
          <a:p>
            <a:pPr marL="91440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 b="1">
                <a:solidFill>
                  <a:srgbClr val="351C75"/>
                </a:solidFill>
              </a:rPr>
              <a:t>du projet</a:t>
            </a:r>
            <a:endParaRPr sz="2700" b="1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/>
        </p:nvSpPr>
        <p:spPr>
          <a:xfrm>
            <a:off x="441925" y="143500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La viabilité du projet : Sommaire</a:t>
            </a:r>
            <a:endParaRPr/>
          </a:p>
        </p:txBody>
      </p:sp>
      <p:sp>
        <p:nvSpPr>
          <p:cNvPr id="191" name="Google Shape;191;p30"/>
          <p:cNvSpPr txBox="1"/>
          <p:nvPr/>
        </p:nvSpPr>
        <p:spPr>
          <a:xfrm>
            <a:off x="441925" y="1087250"/>
            <a:ext cx="70092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2.1. Le compte de résultat initial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990000" lvl="0" indent="-317499" algn="l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1400"/>
              <a:buChar char="★"/>
            </a:pPr>
            <a:r>
              <a:rPr lang="fr"/>
              <a:t>Le BFR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2.2. Le plan de trésorerie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2.3. Le plan de financement à 3 ans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2.4. Les financements et garanties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/>
        </p:nvSpPr>
        <p:spPr>
          <a:xfrm>
            <a:off x="125450" y="615600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2.1. Le plan de financement initial</a:t>
            </a:r>
            <a:endParaRPr/>
          </a:p>
        </p:txBody>
      </p:sp>
      <p:sp>
        <p:nvSpPr>
          <p:cNvPr id="197" name="Google Shape;197;p31"/>
          <p:cNvSpPr txBox="1"/>
          <p:nvPr/>
        </p:nvSpPr>
        <p:spPr>
          <a:xfrm>
            <a:off x="738775" y="1435725"/>
            <a:ext cx="72903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E7CC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Pourquoi : </a:t>
            </a:r>
            <a:r>
              <a:rPr lang="fr" sz="1600"/>
              <a:t>il répond à la question : quelle somme d’argent dois-je réunir pour réaliser mon projet ?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Objectifs :</a:t>
            </a:r>
            <a:r>
              <a:rPr lang="fr" sz="1600"/>
              <a:t>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recenser l’ensemble des investissements indispensables (= besoins durables) au démarrages de votre entreprise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chiffrer ces besoins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déterminer le montant des ressources durables nécessaires au financement de ces besoins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/>
          <p:nvPr/>
        </p:nvSpPr>
        <p:spPr>
          <a:xfrm>
            <a:off x="125450" y="141675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2.1. Le plan de financement initial</a:t>
            </a:r>
            <a:endParaRPr/>
          </a:p>
        </p:txBody>
      </p:sp>
      <p:graphicFrame>
        <p:nvGraphicFramePr>
          <p:cNvPr id="203" name="Google Shape;203;p32"/>
          <p:cNvGraphicFramePr/>
          <p:nvPr/>
        </p:nvGraphicFramePr>
        <p:xfrm>
          <a:off x="789950" y="757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{7083945A-BA4F-4460-9850-39802A06BE62}</a:tableStyleId>
              </a:tblPr>
              <a:tblGrid>
                <a:gridCol w="282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BESOINS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RESSOURCES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/>
                        <a:t>Investissements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Frais d’enregistrement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Honoraires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Dépôt de marque INP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Publicité au démarrage…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Création de site internet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Logiciels…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Travaux / aménagements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Véhicule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Mobilier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Matériel informatique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/>
                        <a:t>Apports personnels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/>
                        <a:t>Stock de marchandises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 i="1">
                          <a:solidFill>
                            <a:srgbClr val="6FA8DC"/>
                          </a:solidFill>
                        </a:rPr>
                        <a:t>Créances clients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/>
                        <a:t>Trésorerie 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(ou fonds de caisse)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/>
                        <a:t>Emprunts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 i="1">
                          <a:solidFill>
                            <a:srgbClr val="6FA8DC"/>
                          </a:solidFill>
                        </a:rPr>
                        <a:t>Dettes fournisseurs</a:t>
                      </a:r>
                      <a:endParaRPr sz="1100" b="1" i="1">
                        <a:solidFill>
                          <a:srgbClr val="6FA8DC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TOTAL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TOTAL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/>
          <p:nvPr/>
        </p:nvSpPr>
        <p:spPr>
          <a:xfrm>
            <a:off x="125450" y="141675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2.1. Plan de financement et BFR</a:t>
            </a:r>
            <a:endParaRPr/>
          </a:p>
        </p:txBody>
      </p:sp>
      <p:sp>
        <p:nvSpPr>
          <p:cNvPr id="209" name="Google Shape;209;p33"/>
          <p:cNvSpPr txBox="1"/>
          <p:nvPr/>
        </p:nvSpPr>
        <p:spPr>
          <a:xfrm>
            <a:off x="181200" y="947850"/>
            <a:ext cx="78477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fr"/>
              <a:t>L’entreprise doit acheter du stock de vendre ses produits, elle a besoin en permanence d’un certain niveau de marchandises et de produits finis</a:t>
            </a:r>
            <a:endParaRPr/>
          </a:p>
          <a:p>
            <a:pPr marL="12600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Le maintien d’un stock minimum nécessaire au bon fonctionnement de l’entreprise a un coût.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fr"/>
              <a:t>Certains clients reçoivent leur commande et la règlent 30 jours, 45 jours…après réception des marchandises.</a:t>
            </a:r>
            <a:endParaRPr/>
          </a:p>
          <a:p>
            <a:pPr marL="12600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Les recettes sont donc encaissées avec un décalage dans le temps : on considère que l’argent est momentanément “dehors”.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fr"/>
              <a:t>L’entreprise peut négocier avec ses fournisseurs un délai de paiement afin de régler plus tard leurs commandes.</a:t>
            </a:r>
            <a:endParaRPr/>
          </a:p>
          <a:p>
            <a:pPr marL="12600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"/>
              <a:t>Les marchandises sont physiquement présentes dans l’entreprise alors qu’elles ne sont pas encore payées : l’argent n’est pas encore “sorti”.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00" y="143725"/>
            <a:ext cx="7671900" cy="356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4"/>
          <p:cNvSpPr txBox="1"/>
          <p:nvPr/>
        </p:nvSpPr>
        <p:spPr>
          <a:xfrm>
            <a:off x="2126250" y="3227950"/>
            <a:ext cx="4847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351C75"/>
                </a:solidFill>
              </a:rPr>
              <a:t>Le BFR est un BESOIN DURABLE qui doit obligatoirement être financé par des RESSOURCES DURABLES</a:t>
            </a:r>
            <a:endParaRPr sz="18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/>
          <p:nvPr/>
        </p:nvSpPr>
        <p:spPr>
          <a:xfrm>
            <a:off x="837275" y="550850"/>
            <a:ext cx="69186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>
                <a:solidFill>
                  <a:srgbClr val="674EA7"/>
                </a:solidFill>
              </a:rPr>
              <a:t>CALCUL DU BFR</a:t>
            </a:r>
            <a:endParaRPr sz="20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</a:t>
            </a:r>
            <a:r>
              <a:rPr lang="fr" sz="2000"/>
              <a:t>’agissant de “micro-projets”, le calcul du BFR est simplifié. On retient généralement une évaluation forfaitaire qui correspond à un ou deux mois de charges + un ou deux mois de revenu (revenu minimal incompressible), auxquels s’ajoutent le stock, s’il y a lieu.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/>
        </p:nvSpPr>
        <p:spPr>
          <a:xfrm>
            <a:off x="125450" y="141675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2.2. Le plan de trésorerie</a:t>
            </a:r>
            <a:endParaRPr/>
          </a:p>
        </p:txBody>
      </p:sp>
      <p:sp>
        <p:nvSpPr>
          <p:cNvPr id="226" name="Google Shape;226;p36"/>
          <p:cNvSpPr txBox="1"/>
          <p:nvPr/>
        </p:nvSpPr>
        <p:spPr>
          <a:xfrm>
            <a:off x="540475" y="1171325"/>
            <a:ext cx="72903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E7CC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Définition : </a:t>
            </a:r>
            <a:r>
              <a:rPr lang="fr" sz="1600"/>
              <a:t>Tableau présentant tous les </a:t>
            </a:r>
            <a:r>
              <a:rPr lang="fr" sz="1600" b="1"/>
              <a:t>décaissements </a:t>
            </a:r>
            <a:r>
              <a:rPr lang="fr" sz="1600"/>
              <a:t>et </a:t>
            </a:r>
            <a:r>
              <a:rPr lang="fr" sz="1600" b="1"/>
              <a:t>encaissements </a:t>
            </a:r>
            <a:r>
              <a:rPr lang="fr" sz="1600"/>
              <a:t>prévus sur une année, en les ventilant </a:t>
            </a:r>
            <a:r>
              <a:rPr lang="fr" sz="1600" b="1"/>
              <a:t>mois par mois</a:t>
            </a:r>
            <a:endParaRPr sz="1600" b="1"/>
          </a:p>
          <a:p>
            <a:pPr marL="809999" lvl="0" indent="-33020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600"/>
              <a:buChar char="★"/>
            </a:pPr>
            <a:r>
              <a:rPr lang="fr" sz="1600"/>
              <a:t>On raisonne en </a:t>
            </a:r>
            <a:r>
              <a:rPr lang="fr" sz="1600" b="1"/>
              <a:t>TTC</a:t>
            </a:r>
            <a:endParaRPr sz="1600" b="1"/>
          </a:p>
          <a:p>
            <a:pPr marL="809999" lvl="0" indent="-33020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600"/>
              <a:buChar char="★"/>
            </a:pPr>
            <a:r>
              <a:rPr lang="fr" sz="1600"/>
              <a:t>Il permet </a:t>
            </a:r>
            <a:r>
              <a:rPr lang="fr" sz="1600" b="1"/>
              <a:t>d’anticiper </a:t>
            </a:r>
            <a:r>
              <a:rPr lang="fr" sz="1600"/>
              <a:t>d’éventuels problèmes de trésorerie.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Comment :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Reprendre l’ensemble des investissements et des ressources inscrits au plan de financement initial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Reprendre l’ensemble des charges et des recettes et les répartir mensuellement selon leur moment réel d’encaissement et de décaissement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/>
          <p:nvPr/>
        </p:nvSpPr>
        <p:spPr>
          <a:xfrm>
            <a:off x="125450" y="141675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2.2. Le plan de trésorerie : </a:t>
            </a:r>
            <a:r>
              <a:rPr lang="fr" sz="2600" b="1">
                <a:solidFill>
                  <a:schemeClr val="lt1"/>
                </a:solidFill>
              </a:rPr>
              <a:t>EXEMPLE</a:t>
            </a:r>
            <a:endParaRPr sz="1200"/>
          </a:p>
        </p:txBody>
      </p:sp>
      <p:pic>
        <p:nvPicPr>
          <p:cNvPr id="232" name="Google Shape;23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625" y="757275"/>
            <a:ext cx="7903500" cy="388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 txBox="1"/>
          <p:nvPr/>
        </p:nvSpPr>
        <p:spPr>
          <a:xfrm>
            <a:off x="125450" y="141675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2.3. Le plan de financement à 3 ans</a:t>
            </a:r>
            <a:endParaRPr/>
          </a:p>
        </p:txBody>
      </p:sp>
      <p:sp>
        <p:nvSpPr>
          <p:cNvPr id="238" name="Google Shape;238;p38"/>
          <p:cNvSpPr txBox="1"/>
          <p:nvPr/>
        </p:nvSpPr>
        <p:spPr>
          <a:xfrm>
            <a:off x="507425" y="1182350"/>
            <a:ext cx="72903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E7CC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Définition : </a:t>
            </a:r>
            <a:r>
              <a:rPr lang="fr" sz="1600"/>
              <a:t>Il détermine le montant des ressources nécessaires à l’entreprise pour financer son programme d’investissement ainsi que son cycle d’exploitation sur 3 ans.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8E7CC3"/>
                </a:solidFill>
              </a:rPr>
              <a:t>Comment :</a:t>
            </a:r>
            <a:endParaRPr sz="1600" b="1">
              <a:solidFill>
                <a:srgbClr val="8E7CC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Construction sur le même schéma que le plan de financement initial</a:t>
            </a:r>
            <a:endParaRPr sz="1600" b="1">
              <a:solidFill>
                <a:srgbClr val="8E7CC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Année 1 : reprendre les éléments figurant sur le plan de financement initial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Année 2 et 3 : reprendre uniquement les éléments nouveaux apparus au cours de ces deux années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/>
        </p:nvSpPr>
        <p:spPr>
          <a:xfrm>
            <a:off x="125450" y="141675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2.3. Le plan de financement à 3 ans</a:t>
            </a:r>
            <a:endParaRPr/>
          </a:p>
        </p:txBody>
      </p:sp>
      <p:graphicFrame>
        <p:nvGraphicFramePr>
          <p:cNvPr id="244" name="Google Shape;244;p39"/>
          <p:cNvGraphicFramePr/>
          <p:nvPr/>
        </p:nvGraphicFramePr>
        <p:xfrm>
          <a:off x="125500" y="8930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{7083945A-BA4F-4460-9850-39802A06BE62}</a:tableStyleId>
              </a:tblPr>
              <a:tblGrid>
                <a:gridCol w="234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0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0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5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5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2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Besoins durables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N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N+1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N+2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Ressources durables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N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N+1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N+2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Frais d’établissement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Programme d’investissements HT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BFR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Augmentation du BFR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Remboursement annuel des emprunts à terme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Prélèvement de l’exploitant (si EI)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Dividendes distribués (si sociétés)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x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x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x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Fonds propres 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(Apport personnel ou Capital social)</a:t>
                      </a:r>
                      <a:endParaRPr sz="1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comptes courants d’associés 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Primes - subventions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Capacité d’auto-financement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Emprunts bancaires à moyen ou long terme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Autres emprunts (prêts d’honneur…)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 b="1"/>
                        <a:t>Excédent</a:t>
                      </a: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 txBox="1"/>
          <p:nvPr/>
        </p:nvSpPr>
        <p:spPr>
          <a:xfrm>
            <a:off x="125450" y="141675"/>
            <a:ext cx="79035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2.4. Financements et garanties</a:t>
            </a:r>
            <a:endParaRPr/>
          </a:p>
        </p:txBody>
      </p:sp>
      <p:graphicFrame>
        <p:nvGraphicFramePr>
          <p:cNvPr id="250" name="Google Shape;250;p40"/>
          <p:cNvGraphicFramePr/>
          <p:nvPr/>
        </p:nvGraphicFramePr>
        <p:xfrm>
          <a:off x="507525" y="798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{7083945A-BA4F-4460-9850-39802A06BE62}</a:tableStyleId>
              </a:tblPr>
              <a:tblGrid>
                <a:gridCol w="1815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4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/>
                        <a:t>Type de financement</a:t>
                      </a:r>
                      <a:endParaRPr sz="11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 b="1"/>
                        <a:t>Source de financement</a:t>
                      </a:r>
                      <a:endParaRPr sz="1100" b="1"/>
                    </a:p>
                  </a:txBody>
                  <a:tcPr marL="91425" marR="91425" marT="91425" marB="91425">
                    <a:solidFill>
                      <a:srgbClr val="D9D2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Fonds propres</a:t>
                      </a:r>
                      <a:endParaRPr sz="1100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Le créateur peut débloquer son épargne professionnelle, il peut également se faire aider par des proches (intérêt fiscal de la souscription au capital d’une société)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Prêt à long / moyen terme</a:t>
                      </a:r>
                      <a:endParaRPr sz="1100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Prêt bancaire (max 7 ans), doit être garantie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Micro crédit</a:t>
                      </a:r>
                      <a:endParaRPr sz="1100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ADIE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Prêt d’honneur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(i = 0%)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Réseau entreprendre 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</a:rPr>
                        <a:t>Réseau France Initiative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Collectivités locales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Oséo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Participation au capital</a:t>
                      </a:r>
                      <a:endParaRPr sz="1100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Capital risque (France angels, CIGALES…)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Crédit bail</a:t>
                      </a:r>
                      <a:endParaRPr sz="1100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Banques et organismes spécialisés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Aides financières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EDEN                       Fondations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Collectivités locales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Garanties</a:t>
                      </a:r>
                      <a:endParaRPr sz="1100"/>
                    </a:p>
                  </a:txBody>
                  <a:tcPr marL="91425" marR="91425" marT="91425" marB="91425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/>
                        <a:t>Oséo                                 France active                        FGIF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/>
          <p:nvPr/>
        </p:nvSpPr>
        <p:spPr>
          <a:xfrm>
            <a:off x="1101000" y="2571750"/>
            <a:ext cx="734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AVEZ-VOUS DES QUESTIONS ?</a:t>
            </a:r>
            <a:endParaRPr sz="3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56" name="Google Shape;25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50" y="4208975"/>
            <a:ext cx="7891500" cy="93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/>
        </p:nvSpPr>
        <p:spPr>
          <a:xfrm>
            <a:off x="1101000" y="2571750"/>
            <a:ext cx="734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MERCI DE VOTRE ATTENTION</a:t>
            </a:r>
            <a:endParaRPr sz="3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62" name="Google Shape;26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50" y="4208975"/>
            <a:ext cx="7891500" cy="93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1660</Words>
  <Application>Microsoft Office PowerPoint</Application>
  <PresentationFormat>Affichage à l'écran (16:9)</PresentationFormat>
  <Paragraphs>304</Paragraphs>
  <Slides>38</Slides>
  <Notes>38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4" baseType="lpstr">
      <vt:lpstr>Montserrat SemiBold</vt:lpstr>
      <vt:lpstr>Arial</vt:lpstr>
      <vt:lpstr>Noto Sans Symbols</vt:lpstr>
      <vt:lpstr>Century Schoolbook</vt:lpstr>
      <vt:lpstr>Montserrat</vt:lpstr>
      <vt:lpstr>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Emmanuelle Petit</dc:creator>
  <cp:lastModifiedBy>Emmanuelle Petit</cp:lastModifiedBy>
  <cp:revision>1</cp:revision>
  <dcterms:modified xsi:type="dcterms:W3CDTF">2024-09-24T12:58:21Z</dcterms:modified>
</cp:coreProperties>
</file>