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embeddedFontLst>
    <p:embeddedFont>
      <p:font typeface="Century Schoolbook" panose="02040604050505020304" pitchFamily="18" charset="0"/>
      <p:regular r:id="rId29"/>
      <p:bold r:id="rId30"/>
      <p:italic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Montserrat SemiBold" panose="000007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2b0adf1d9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12b0adf1d9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3007dadc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13007dadc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312cb12ca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1312cb12ca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2b0adf1d9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2b0adf1d9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312cb12ca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312cb12ca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190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Char char="-"/>
            </a:pPr>
            <a:r>
              <a:rPr lang="fr" i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réflexion individuelle puis retour au groupe</a:t>
            </a:r>
            <a:r>
              <a:rPr lang="fr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endParaRPr sz="9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312cb12ca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312cb12ca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12cb12ca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12cb12ca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900"/>
              <a:t>Réflexion en sous-groupe</a:t>
            </a:r>
            <a:endParaRPr sz="9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312cb12ca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312cb12ca3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12cb12ca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312cb12ca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312cb12ca3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312cb12ca3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312cb12ca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312cb12ca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900"/>
              <a:t>réflexion en sous groupe</a:t>
            </a:r>
            <a:endParaRPr sz="9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12cb12ca3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312cb12ca3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312cb12ca3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312cb12ca3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12cb12ca3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12cb12ca3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312cb12ca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312cb12ca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12cb12ca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312cb12ca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312cb12ca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312cb12ca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312cb12ca3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312cb12ca3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312cb12ca3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312cb12ca3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312cb12ca3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312cb12ca3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12cb12ca3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312cb12ca3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312cb12ca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312cb12ca3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12cb12ca3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312cb12ca3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12cb12ca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312cb12ca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25a4b6eb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25a4b6eb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-4"/>
            <a:ext cx="1355100" cy="14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1422800"/>
            <a:ext cx="9155100" cy="2911500"/>
          </a:xfrm>
          <a:prstGeom prst="rect">
            <a:avLst/>
          </a:prstGeom>
          <a:solidFill>
            <a:srgbClr val="705D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00" y="4334300"/>
            <a:ext cx="1909984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833" y="4334300"/>
            <a:ext cx="3254391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0471" y="4367425"/>
            <a:ext cx="18288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0237" y="4367425"/>
            <a:ext cx="671262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6858000" y="560575"/>
            <a:ext cx="228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Montserrat SemiBold"/>
                <a:ea typeface="Montserrat SemiBold"/>
                <a:cs typeface="Montserrat SemiBold"/>
                <a:sym typeface="Montserrat SemiBold"/>
              </a:rPr>
              <a:t>La Coopérative d’entrepreneurs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0" y="194805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TITLE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-4"/>
            <a:ext cx="1355100" cy="14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0" y="1422800"/>
            <a:ext cx="9155100" cy="2911500"/>
          </a:xfrm>
          <a:prstGeom prst="rect">
            <a:avLst/>
          </a:prstGeom>
          <a:solidFill>
            <a:srgbClr val="705D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00" y="4334300"/>
            <a:ext cx="1909984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833" y="4334300"/>
            <a:ext cx="3254391" cy="8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0471" y="4367425"/>
            <a:ext cx="18288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0237" y="4367425"/>
            <a:ext cx="671262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6858000" y="560575"/>
            <a:ext cx="228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Montserrat SemiBold"/>
                <a:ea typeface="Montserrat SemiBold"/>
                <a:cs typeface="Montserrat SemiBold"/>
                <a:sym typeface="Montserrat SemiBold"/>
              </a:rPr>
              <a:t>La Coopérative d’entrepreneurs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0" y="194805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59174" y="-1"/>
            <a:ext cx="984825" cy="106095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/>
        </p:nvSpPr>
        <p:spPr>
          <a:xfrm>
            <a:off x="0" y="4663225"/>
            <a:ext cx="9144000" cy="476100"/>
          </a:xfrm>
          <a:prstGeom prst="rect">
            <a:avLst/>
          </a:prstGeom>
          <a:solidFill>
            <a:srgbClr val="705D8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4"/>
          <p:cNvSpPr txBox="1"/>
          <p:nvPr/>
        </p:nvSpPr>
        <p:spPr>
          <a:xfrm>
            <a:off x="-3" y="512525"/>
            <a:ext cx="8244600" cy="8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705D8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256725" y="1196975"/>
            <a:ext cx="876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/>
        </p:nvSpPr>
        <p:spPr>
          <a:xfrm>
            <a:off x="2281950" y="2236200"/>
            <a:ext cx="694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Mise en place d’un plan stratégique </a:t>
            </a:r>
            <a:endParaRPr sz="20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0" name="Google Shape;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50" y="4208975"/>
            <a:ext cx="7891500" cy="9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/>
        </p:nvSpPr>
        <p:spPr>
          <a:xfrm>
            <a:off x="874050" y="840450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La stratégie : Méthodes et objectifs</a:t>
            </a:r>
            <a:endParaRPr/>
          </a:p>
        </p:txBody>
      </p:sp>
      <p:sp>
        <p:nvSpPr>
          <p:cNvPr id="46" name="Google Shape;46;p6"/>
          <p:cNvSpPr txBox="1"/>
          <p:nvPr/>
        </p:nvSpPr>
        <p:spPr>
          <a:xfrm>
            <a:off x="256200" y="1510750"/>
            <a:ext cx="8631600" cy="3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Sénèque :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« Il n’y a pas de vent favorable pour celui qui ne sait où il veut aller »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« La stratégie indique le chemin, sans stratégie il n’y a pas véritablement d’actions collectives possibles »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/>
        </p:nvSpPr>
        <p:spPr>
          <a:xfrm>
            <a:off x="706025" y="1632900"/>
            <a:ext cx="73287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Définition et objectifs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00" i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anticiper &amp; organiser les objectifs d’une entreprise</a:t>
            </a:r>
            <a:endParaRPr sz="1800" i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Pourquoi ?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00" i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élaborer une feuille de route permettant de donner une vision large des objectifs d’une entreprise à ses collaborateurs</a:t>
            </a:r>
            <a:endParaRPr sz="1800" i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Qui impliquer ?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Quelle méthode adopter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865775" y="840450"/>
            <a:ext cx="70092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Définir un plan stratégique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/>
        </p:nvSpPr>
        <p:spPr>
          <a:xfrm>
            <a:off x="706025" y="1632900"/>
            <a:ext cx="73287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Définir la mission de la structure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i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Cette mission est traduite en objectifs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i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Comment la structure doit-elle se structurer pour être la plus performante  ?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8" name="Google Shape;58;p8"/>
          <p:cNvSpPr txBox="1"/>
          <p:nvPr/>
        </p:nvSpPr>
        <p:spPr>
          <a:xfrm>
            <a:off x="546275" y="840450"/>
            <a:ext cx="7328700" cy="615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b="1">
                <a:solidFill>
                  <a:schemeClr val="lt1"/>
                </a:solidFill>
              </a:rPr>
              <a:t>La stratégie : Réflexion sur le long terme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/>
        </p:nvSpPr>
        <p:spPr>
          <a:xfrm>
            <a:off x="716600" y="39370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Pré requis : Mobilisation de tous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64" name="Google Shape;64;p9"/>
          <p:cNvSpPr txBox="1"/>
          <p:nvPr/>
        </p:nvSpPr>
        <p:spPr>
          <a:xfrm>
            <a:off x="399400" y="1300263"/>
            <a:ext cx="7144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lvl="0" indent="-9525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MISE EN OEUVRE D’UNE DÉMARCHE DE PLAN STRATÉGIQUE</a:t>
            </a:r>
            <a:endParaRPr sz="1500" b="1">
              <a:solidFill>
                <a:srgbClr val="674EA7"/>
              </a:solidFill>
            </a:endParaRPr>
          </a:p>
        </p:txBody>
      </p:sp>
      <p:sp>
        <p:nvSpPr>
          <p:cNvPr id="65" name="Google Shape;65;p9"/>
          <p:cNvSpPr txBox="1"/>
          <p:nvPr/>
        </p:nvSpPr>
        <p:spPr>
          <a:xfrm>
            <a:off x="1448150" y="2176225"/>
            <a:ext cx="73287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Volonté de la direction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Adhésion des équipes (salariés et/ou bénévoles)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un Responsable de la mise en oeuvre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Définition d’un planning et d’une échéance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Mise en oeuvre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71" name="Google Shape;71;p10"/>
          <p:cNvSpPr txBox="1"/>
          <p:nvPr/>
        </p:nvSpPr>
        <p:spPr>
          <a:xfrm>
            <a:off x="706025" y="1632900"/>
            <a:ext cx="73287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Quelle est la mission de la coopérative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-297180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080"/>
              <a:buFont typeface="Noto Sans Symbols"/>
              <a:buChar char="➢"/>
            </a:pPr>
            <a:r>
              <a:rPr lang="fr" sz="1800" b="1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Quels sont les 4 principaux objectifs associés</a:t>
            </a: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1349999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Les étapes de la mise en oeuvre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77" name="Google Shape;77;p11"/>
          <p:cNvSpPr txBox="1"/>
          <p:nvPr/>
        </p:nvSpPr>
        <p:spPr>
          <a:xfrm>
            <a:off x="706025" y="1123150"/>
            <a:ext cx="7825800" cy="30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74320" lvl="0" indent="-25031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ct val="70000"/>
              <a:buFont typeface="Noto Sans Symbols"/>
              <a:buChar char="➢"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 / bien </a:t>
            </a:r>
            <a:r>
              <a:rPr lang="fr" sz="2400">
                <a:latin typeface="Century Schoolbook"/>
                <a:ea typeface="Century Schoolbook"/>
                <a:cs typeface="Century Schoolbook"/>
                <a:sym typeface="Century Schoolbook"/>
              </a:rPr>
              <a:t>connaître</a:t>
            </a: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l’existant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5146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Noto Sans Symbols"/>
              <a:buChar char="○"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Le diagnostic interne de la structure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Diagnostic fonctionnel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Diagnostic financier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Diagnostic commercial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Identité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5146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ct val="80000"/>
              <a:buFont typeface="Noto Sans Symbols"/>
              <a:buChar char="○"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Le diagnostic externe de la structure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Analyse de l’offre et de la demande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Analyse de l’environnement (parties prenantes)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67449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4571A5"/>
              </a:buClr>
              <a:buSzPct val="60000"/>
              <a:buFont typeface="Noto Sans Symbols"/>
              <a:buChar char="■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Analyse concurrentielle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8288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50317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70000"/>
              <a:buFont typeface="Noto Sans Symbols"/>
              <a:buChar char="➢"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2/ réaliser la matrice MOFF 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50317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70000"/>
              <a:buFont typeface="Noto Sans Symbols"/>
              <a:buChar char="➢"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3/ la traduire en carte stratégique  et tableaux de bord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interne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706025" y="1126425"/>
            <a:ext cx="7978500" cy="31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609600" lvl="0" indent="-57226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ct val="70000"/>
              <a:buFont typeface="Noto Sans Symbols"/>
              <a:buChar char="➢"/>
            </a:pPr>
            <a:r>
              <a:rPr lang="fr" sz="2800" u="sng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 Diagnostic fonctionnel de la couveuse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Méthode d’organisation de la couveuse :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Qui fait quoi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Rôle de chacun et pouvoir de décision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Quelle organisation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Quelles méthodes de travail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90600" lvl="1" indent="-5334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fr" sz="2400" b="1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endParaRPr sz="21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interne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636100" y="1205950"/>
            <a:ext cx="7354800" cy="26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74320" lvl="0" indent="-250317" algn="l" rtl="0"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ct val="70000"/>
              <a:buFont typeface="Noto Sans Symbols"/>
              <a:buChar char="➢"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fr" sz="2800" u="sng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2 Diagnostic financier 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8288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Analyse du bilan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8288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Analyse de la trésorerie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	Analyse de l’exploitation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			</a:t>
            </a: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CA 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			Résultats générés		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			Conventions</a:t>
            </a: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2" indent="-18288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interne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706025" y="1258950"/>
            <a:ext cx="6423600" cy="2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80"/>
              <a:buFont typeface="Noto Sans Symbols"/>
              <a:buChar char="➢"/>
            </a:pPr>
            <a:r>
              <a:rPr lang="fr" sz="1883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fr" sz="2283" u="sng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3. Diagnostic « commercial »</a:t>
            </a:r>
            <a:endParaRPr sz="1883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83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Notoriété</a:t>
            </a:r>
            <a:endParaRPr sz="1883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83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83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Prospection commerciale</a:t>
            </a:r>
            <a:endParaRPr sz="1883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83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83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Politique de communication</a:t>
            </a:r>
            <a:endParaRPr sz="1883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Synthèse de l’analyse interne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858725" y="1179425"/>
            <a:ext cx="5926500" cy="30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80"/>
              <a:buFont typeface="Noto Sans Symbols"/>
              <a:buChar char="➢"/>
            </a:pPr>
            <a:r>
              <a:rPr lang="fr" sz="19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fr" sz="2300" u="sng">
                <a:latin typeface="Century Schoolbook"/>
                <a:ea typeface="Century Schoolbook"/>
                <a:cs typeface="Century Schoolbook"/>
                <a:sym typeface="Century Schoolbook"/>
              </a:rPr>
              <a:t>Points forts</a:t>
            </a:r>
            <a:endParaRPr sz="2300" u="sng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u="sng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360000" lvl="0" indent="-3766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80"/>
              <a:buFont typeface="Noto Sans Symbols"/>
              <a:buChar char="➢"/>
            </a:pPr>
            <a:r>
              <a:rPr lang="fr" sz="2300" u="sng">
                <a:latin typeface="Century Schoolbook"/>
                <a:ea typeface="Century Schoolbook"/>
                <a:cs typeface="Century Schoolbook"/>
                <a:sym typeface="Century Schoolbook"/>
              </a:rPr>
              <a:t>Points à améliorer</a:t>
            </a:r>
            <a:endParaRPr sz="2300" u="sng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90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90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900">
                <a:latin typeface="Century Schoolbook"/>
                <a:ea typeface="Century Schoolbook"/>
                <a:cs typeface="Century Schoolbook"/>
                <a:sym typeface="Century Schoolbook"/>
              </a:rPr>
              <a:t>Permet à l’entreprise de bien se connaître et de faire adhérer l’ensemble des RH</a:t>
            </a:r>
            <a:endParaRPr sz="19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externe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872000" y="1123150"/>
            <a:ext cx="7848000" cy="31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48920" algn="l" rtl="0">
              <a:lnSpc>
                <a:spcPct val="6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280"/>
              <a:buFont typeface="Noto Sans Symbols"/>
              <a:buChar char="➢"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Analyse de l’offre et de la demande</a:t>
            </a: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lnSpc>
                <a:spcPct val="6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48920" algn="l" rtl="0">
              <a:lnSpc>
                <a:spcPct val="6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280"/>
              <a:buFont typeface="Noto Sans Symbols"/>
              <a:buChar char="➢"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Analyse de l’environnement et des parties prenantes (quelles sont leurs attentes ?)</a:t>
            </a: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lnSpc>
                <a:spcPct val="6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48920" algn="l" rtl="0">
              <a:lnSpc>
                <a:spcPct val="6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ts val="1280"/>
              <a:buFont typeface="Noto Sans Symbols"/>
              <a:buChar char="➢"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Analyse de l’intensité concurrentielle (Porter)</a:t>
            </a: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0" algn="l" rtl="0">
              <a:lnSpc>
                <a:spcPct val="6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(quels sont les risques et le niveau des éléments concurrents actuels et à venir ?)</a:t>
            </a:r>
            <a:endParaRPr sz="20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externe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911725" y="1325225"/>
            <a:ext cx="7693200" cy="27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55270" algn="l" rtl="0"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60"/>
              <a:buFont typeface="Noto Sans Symbols"/>
              <a:buChar char="➢"/>
            </a:pPr>
            <a:r>
              <a:rPr lang="fr" sz="25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1. Analyse de l’offre et la demande</a:t>
            </a:r>
            <a:endParaRPr sz="25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55270" algn="l" rtl="0">
              <a:spcBef>
                <a:spcPts val="420"/>
              </a:spcBef>
              <a:spcAft>
                <a:spcPts val="0"/>
              </a:spcAft>
              <a:buClr>
                <a:srgbClr val="4F81BD"/>
              </a:buClr>
              <a:buSzPts val="1380"/>
              <a:buFont typeface="Noto Sans Symbols"/>
              <a:buChar char="○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La demande	</a:t>
            </a:r>
            <a:endParaRPr sz="1800" i="1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i="1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74320" algn="l" rtl="0">
              <a:spcBef>
                <a:spcPts val="480"/>
              </a:spcBef>
              <a:spcAft>
                <a:spcPts val="0"/>
              </a:spcAft>
              <a:buClr>
                <a:srgbClr val="4F81BD"/>
              </a:buClr>
              <a:buSzPts val="1680"/>
              <a:buFont typeface="Noto Sans Symbols"/>
              <a:buChar char="○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L'offre</a:t>
            </a:r>
            <a:r>
              <a:rPr lang="fr" sz="21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</a:t>
            </a:r>
            <a:endParaRPr sz="2100" i="1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externe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1070775" y="1311975"/>
            <a:ext cx="6487200" cy="19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27432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80"/>
              <a:buFont typeface="Noto Sans Symbols"/>
              <a:buChar char="➢"/>
            </a:pPr>
            <a:r>
              <a:rPr lang="fr" sz="24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fr" sz="25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2. Analyse de l’environnement au travers des parties prenantes</a:t>
            </a:r>
            <a:endParaRPr sz="25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marR="0" lvl="1" indent="-25527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F81BD"/>
              </a:buClr>
              <a:buSzPts val="1380"/>
              <a:buFont typeface="Noto Sans Symbols"/>
              <a:buChar char="○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Quelles sont les parties prenantes?	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marR="0" lvl="1" indent="-25527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F81BD"/>
              </a:buClr>
              <a:buSzPts val="1380"/>
              <a:buFont typeface="Noto Sans Symbols"/>
              <a:buChar char="○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Quelles sont leurs attentes?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9144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externe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978000" y="1179450"/>
            <a:ext cx="7070400" cy="25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74320" lvl="0" indent="-3073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➢"/>
            </a:pPr>
            <a:r>
              <a:rPr lang="fr" sz="32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3. Intensité concurrentielle : risque et niveau des éléments concurrents actuels et à venir</a:t>
            </a:r>
            <a:endParaRPr sz="32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5588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○"/>
            </a:pPr>
            <a:r>
              <a:rPr lang="fr" sz="23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concurrents directs</a:t>
            </a:r>
            <a:endParaRPr sz="23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5588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○"/>
            </a:pPr>
            <a:r>
              <a:rPr lang="fr" sz="23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« fournisseurs »</a:t>
            </a:r>
            <a:endParaRPr sz="23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5588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○"/>
            </a:pPr>
            <a:r>
              <a:rPr lang="fr" sz="23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« clients »</a:t>
            </a:r>
            <a:endParaRPr sz="23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5588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○"/>
            </a:pPr>
            <a:r>
              <a:rPr lang="fr" sz="23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 rôle des pouvoirs publics</a:t>
            </a:r>
            <a:endParaRPr sz="23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5588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○"/>
            </a:pPr>
            <a:r>
              <a:rPr lang="fr" sz="23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entrants</a:t>
            </a:r>
            <a:endParaRPr sz="23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5588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○"/>
            </a:pPr>
            <a:r>
              <a:rPr lang="fr" sz="23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substituts</a:t>
            </a:r>
            <a:endParaRPr sz="23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Réaliser le diagnostic externe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1137025" y="1245700"/>
            <a:ext cx="74679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3050" algn="l" rtl="0"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2500"/>
              <a:buFont typeface="Noto Sans Symbols"/>
              <a:buChar char="➢"/>
            </a:pPr>
            <a:r>
              <a:rPr lang="fr" sz="25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Conclusion de l’analyse concurrentielle </a:t>
            </a:r>
            <a:endParaRPr sz="25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26060" algn="l" rtl="0">
              <a:spcBef>
                <a:spcPts val="640"/>
              </a:spcBef>
              <a:spcAft>
                <a:spcPts val="0"/>
              </a:spcAft>
              <a:buClr>
                <a:srgbClr val="4F81BD"/>
              </a:buClr>
              <a:buSzPts val="1800"/>
              <a:buFont typeface="Noto Sans Symbols"/>
              <a:buChar char="○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Points forts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26060" algn="l" rtl="0">
              <a:spcBef>
                <a:spcPts val="640"/>
              </a:spcBef>
              <a:spcAft>
                <a:spcPts val="0"/>
              </a:spcAft>
              <a:buClr>
                <a:srgbClr val="4F81BD"/>
              </a:buClr>
              <a:buSzPts val="1800"/>
              <a:buFont typeface="Noto Sans Symbols"/>
              <a:buChar char="○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Menaces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None/>
            </a:pPr>
            <a:endParaRPr sz="1791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/>
        </p:nvSpPr>
        <p:spPr>
          <a:xfrm>
            <a:off x="280150" y="308250"/>
            <a:ext cx="7144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lvl="0" indent="-9525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Rôle de la matrice SWOT</a:t>
            </a:r>
            <a:endParaRPr sz="1500" b="1">
              <a:solidFill>
                <a:srgbClr val="674EA7"/>
              </a:solidFill>
            </a:endParaRPr>
          </a:p>
        </p:txBody>
      </p:sp>
      <p:sp>
        <p:nvSpPr>
          <p:cNvPr id="137" name="Google Shape;137;p21"/>
          <p:cNvSpPr/>
          <p:nvPr/>
        </p:nvSpPr>
        <p:spPr>
          <a:xfrm>
            <a:off x="706200" y="2211750"/>
            <a:ext cx="7731600" cy="20289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47500" lnSpcReduction="10000"/>
          </a:bodyPr>
          <a:lstStyle/>
          <a:p>
            <a:pPr marL="640080" lvl="1" indent="-2743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42125"/>
              <a:buFont typeface="Century Schoolbook"/>
              <a:buNone/>
            </a:pPr>
            <a:r>
              <a:rPr lang="fr" sz="4557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Comment j’utilise les forces de ma structure </a:t>
            </a:r>
            <a:endParaRPr sz="4557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7432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36860"/>
              <a:buFont typeface="Century Schoolbook"/>
              <a:buNone/>
            </a:pPr>
            <a:r>
              <a:rPr lang="fr" sz="4557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et les opportunités de l’environnement </a:t>
            </a:r>
            <a:endParaRPr sz="4557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7432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36860"/>
              <a:buFont typeface="Century Schoolbook"/>
              <a:buNone/>
            </a:pPr>
            <a:r>
              <a:rPr lang="fr" sz="4557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pour renforcer ma structure </a:t>
            </a:r>
            <a:endParaRPr sz="4557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7432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36860"/>
              <a:buFont typeface="Century Schoolbook"/>
              <a:buNone/>
            </a:pPr>
            <a:r>
              <a:rPr lang="fr" sz="4557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et palier les faiblesses internes  </a:t>
            </a:r>
            <a:endParaRPr sz="4557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74320" algn="l" rtl="0">
              <a:spcBef>
                <a:spcPts val="420"/>
              </a:spcBef>
              <a:spcAft>
                <a:spcPts val="0"/>
              </a:spcAft>
              <a:buNone/>
            </a:pPr>
            <a:r>
              <a:rPr lang="fr" sz="4557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	et les menaces externes</a:t>
            </a:r>
            <a:endParaRPr sz="2000" b="1">
              <a:solidFill>
                <a:srgbClr val="FFFFFF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1407225" y="851025"/>
            <a:ext cx="5881500" cy="17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5280" algn="l" rtl="0"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680"/>
              <a:buFont typeface="Noto Sans Symbols"/>
              <a:buChar char="➢"/>
            </a:pPr>
            <a:r>
              <a:rPr lang="fr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La</a:t>
            </a:r>
            <a:r>
              <a:rPr lang="fr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fr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matrice MOFF / SWOT</a:t>
            </a:r>
            <a:endParaRPr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0" indent="-27432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Menaces Opportunités et Forces Faiblesse </a:t>
            </a:r>
            <a:endParaRPr sz="11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    	(</a:t>
            </a:r>
            <a:r>
              <a:rPr lang="fr" i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Strengths, Weaknesses, Opportunities et Threats</a:t>
            </a:r>
            <a:r>
              <a:rPr lang="fr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)</a:t>
            </a:r>
            <a:endParaRPr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306650" y="732325"/>
            <a:ext cx="7144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lvl="0" indent="-9525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674EA7"/>
                </a:solidFill>
              </a:rPr>
              <a:t>Rôle de la matrice SWOT</a:t>
            </a:r>
            <a:endParaRPr sz="1500" b="1">
              <a:solidFill>
                <a:srgbClr val="674EA7"/>
              </a:solidFill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1097300" y="1775800"/>
            <a:ext cx="6460800" cy="2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3367" algn="l" rtl="0"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➢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Synthétise les principales forces et faiblesses, et les menaces et opportunités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3367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➢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Propose des axes de performances croisées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273367" algn="l" rtl="0"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Noto Sans Symbols"/>
              <a:buChar char="➢"/>
            </a:pPr>
            <a:r>
              <a:rPr lang="fr" sz="18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En tenant compte de la mission et des objectifs de la couveuse</a:t>
            </a:r>
            <a:endParaRPr sz="18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/>
        </p:nvSpPr>
        <p:spPr>
          <a:xfrm>
            <a:off x="329175" y="159025"/>
            <a:ext cx="709200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cap="small">
                <a:solidFill>
                  <a:srgbClr val="1F497D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Matrice d’analyse stratégique MOFF</a:t>
            </a:r>
            <a:endParaRPr sz="3000" cap="small">
              <a:solidFill>
                <a:srgbClr val="1F497D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75" y="675625"/>
            <a:ext cx="7637436" cy="395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083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/>
          <p:nvPr/>
        </p:nvSpPr>
        <p:spPr>
          <a:xfrm>
            <a:off x="312424" y="1471000"/>
            <a:ext cx="8566500" cy="2076000"/>
          </a:xfrm>
          <a:prstGeom prst="roundRect">
            <a:avLst>
              <a:gd name="adj" fmla="val 16667"/>
            </a:avLst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3200" b="1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ANNEXES COMPLÉMENTAIRE</a:t>
            </a:r>
            <a:endParaRPr sz="2000" b="1">
              <a:solidFill>
                <a:srgbClr val="FFFFFF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/>
        </p:nvSpPr>
        <p:spPr>
          <a:xfrm>
            <a:off x="418313" y="159225"/>
            <a:ext cx="5726100" cy="7389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La mise en œuvre de la stratégie est aussi importante qu’une bonne vision…</a:t>
            </a:r>
            <a:endParaRPr sz="1800" b="1">
              <a:solidFill>
                <a:schemeClr val="lt1"/>
              </a:solidFill>
            </a:endParaRPr>
          </a:p>
        </p:txBody>
      </p:sp>
      <p:pic>
        <p:nvPicPr>
          <p:cNvPr id="166" name="Google Shape;166;p26"/>
          <p:cNvPicPr preferRelativeResize="0"/>
          <p:nvPr/>
        </p:nvPicPr>
        <p:blipFill rotWithShape="1">
          <a:blip r:embed="rId3">
            <a:alphaModFix/>
          </a:blip>
          <a:srcRect t="2742"/>
          <a:stretch/>
        </p:blipFill>
        <p:spPr>
          <a:xfrm>
            <a:off x="668600" y="973400"/>
            <a:ext cx="7019326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/>
        </p:nvSpPr>
        <p:spPr>
          <a:xfrm>
            <a:off x="706025" y="144475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Principes de construction de la carte stratégique</a:t>
            </a:r>
            <a:endParaRPr sz="1800" b="1">
              <a:solidFill>
                <a:schemeClr val="lt1"/>
              </a:solidFill>
            </a:endParaRPr>
          </a:p>
        </p:txBody>
      </p:sp>
      <p:pic>
        <p:nvPicPr>
          <p:cNvPr id="172" name="Google Shape;172;p27"/>
          <p:cNvPicPr preferRelativeResize="0"/>
          <p:nvPr/>
        </p:nvPicPr>
        <p:blipFill rotWithShape="1">
          <a:blip r:embed="rId3">
            <a:alphaModFix/>
          </a:blip>
          <a:srcRect b="3006"/>
          <a:stretch/>
        </p:blipFill>
        <p:spPr>
          <a:xfrm>
            <a:off x="1728850" y="606175"/>
            <a:ext cx="6288275" cy="399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/>
        </p:nvSpPr>
        <p:spPr>
          <a:xfrm>
            <a:off x="706025" y="380450"/>
            <a:ext cx="5726100" cy="4617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lt1"/>
                </a:solidFill>
              </a:rPr>
              <a:t>Comment construire la carte stratégique ?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1425300" y="943900"/>
            <a:ext cx="6293400" cy="3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0" lvl="1" indent="-261620" algn="l" rtl="0"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Pts val="1480"/>
              <a:buFont typeface="Century Schoolbook"/>
              <a:buChar char="•"/>
            </a:pPr>
            <a:r>
              <a:rPr lang="fr" sz="19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L</a:t>
            </a:r>
            <a:r>
              <a:rPr lang="fr" sz="1900">
                <a:latin typeface="Century Schoolbook"/>
                <a:ea typeface="Century Schoolbook"/>
                <a:cs typeface="Century Schoolbook"/>
                <a:sym typeface="Century Schoolbook"/>
              </a:rPr>
              <a:t>’entrepris</a:t>
            </a:r>
            <a:r>
              <a:rPr lang="fr" sz="19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 a défini :</a:t>
            </a:r>
            <a:endParaRPr sz="19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1188720" lvl="3" indent="-170180" algn="l" rtl="0">
              <a:spcBef>
                <a:spcPts val="900"/>
              </a:spcBef>
              <a:spcAft>
                <a:spcPts val="0"/>
              </a:spcAft>
              <a:buClr>
                <a:srgbClr val="B1C0DA"/>
              </a:buClr>
              <a:buSzPts val="880"/>
              <a:buFont typeface="Century Schoolbook"/>
              <a:buChar char="•"/>
            </a:pPr>
            <a:r>
              <a:rPr lang="fr" sz="16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son métier, sa mission, ses objectifs</a:t>
            </a:r>
            <a:endParaRPr sz="16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1620" algn="l" rtl="0">
              <a:spcBef>
                <a:spcPts val="1050"/>
              </a:spcBef>
              <a:spcAft>
                <a:spcPts val="0"/>
              </a:spcAft>
              <a:buClr>
                <a:srgbClr val="4F81BD"/>
              </a:buClr>
              <a:buSzPts val="1480"/>
              <a:buFont typeface="Century Schoolbook"/>
              <a:buChar char="•"/>
            </a:pPr>
            <a:r>
              <a:rPr lang="fr" sz="19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Elle doit mettre en place : </a:t>
            </a:r>
            <a:endParaRPr sz="19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1188720" lvl="3" indent="-170180" algn="l" rtl="0">
              <a:spcBef>
                <a:spcPts val="900"/>
              </a:spcBef>
              <a:spcAft>
                <a:spcPts val="0"/>
              </a:spcAft>
              <a:buClr>
                <a:srgbClr val="B1C0DA"/>
              </a:buClr>
              <a:buSzPts val="880"/>
              <a:buFont typeface="Century Schoolbook"/>
              <a:buChar char="•"/>
            </a:pPr>
            <a:r>
              <a:rPr lang="fr" sz="16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des moyens humains </a:t>
            </a:r>
            <a:endParaRPr sz="16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1188720" lvl="3" indent="-170180" algn="l" rtl="0">
              <a:spcBef>
                <a:spcPts val="900"/>
              </a:spcBef>
              <a:spcAft>
                <a:spcPts val="0"/>
              </a:spcAft>
              <a:buClr>
                <a:srgbClr val="B1C0DA"/>
              </a:buClr>
              <a:buSzPts val="880"/>
              <a:buFont typeface="Century Schoolbook"/>
              <a:buChar char="•"/>
            </a:pPr>
            <a:r>
              <a:rPr lang="fr" sz="16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des processus internes</a:t>
            </a:r>
            <a:endParaRPr sz="16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40080" lvl="1" indent="-261620" algn="l" rtl="0">
              <a:spcBef>
                <a:spcPts val="1050"/>
              </a:spcBef>
              <a:spcAft>
                <a:spcPts val="0"/>
              </a:spcAft>
              <a:buClr>
                <a:srgbClr val="4F81BD"/>
              </a:buClr>
              <a:buSzPts val="1480"/>
              <a:buFont typeface="Century Schoolbook"/>
              <a:buChar char="•"/>
            </a:pPr>
            <a:r>
              <a:rPr lang="fr" sz="19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Qui vont lui permettre d’atteindre  :</a:t>
            </a:r>
            <a:endParaRPr sz="19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1188720" lvl="3" indent="-170180" algn="l" rtl="0">
              <a:spcBef>
                <a:spcPts val="900"/>
              </a:spcBef>
              <a:spcAft>
                <a:spcPts val="0"/>
              </a:spcAft>
              <a:buClr>
                <a:srgbClr val="B1C0DA"/>
              </a:buClr>
              <a:buSzPts val="880"/>
              <a:buFont typeface="Century Schoolbook"/>
              <a:buChar char="•"/>
            </a:pPr>
            <a:r>
              <a:rPr lang="fr" sz="16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axes de performances internes</a:t>
            </a:r>
            <a:endParaRPr sz="16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1188720" lvl="3" indent="-170180" algn="l" rtl="0">
              <a:spcBef>
                <a:spcPts val="900"/>
              </a:spcBef>
              <a:spcAft>
                <a:spcPts val="0"/>
              </a:spcAft>
              <a:buClr>
                <a:srgbClr val="B1C0DA"/>
              </a:buClr>
              <a:buSzPts val="880"/>
              <a:buFont typeface="Century Schoolbook"/>
              <a:buChar char="•"/>
            </a:pPr>
            <a:r>
              <a:rPr lang="fr" sz="160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les axes de performances économiques</a:t>
            </a:r>
            <a:endParaRPr sz="16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t="13539"/>
          <a:stretch/>
        </p:blipFill>
        <p:spPr>
          <a:xfrm>
            <a:off x="280225" y="490700"/>
            <a:ext cx="8291641" cy="465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2993875" y="90500"/>
            <a:ext cx="2713800" cy="4002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L’entreprise</a:t>
            </a:r>
            <a:endParaRPr b="1"/>
          </a:p>
        </p:txBody>
      </p:sp>
      <p:sp>
        <p:nvSpPr>
          <p:cNvPr id="185" name="Google Shape;185;p29"/>
          <p:cNvSpPr txBox="1"/>
          <p:nvPr/>
        </p:nvSpPr>
        <p:spPr>
          <a:xfrm>
            <a:off x="7860900" y="59000"/>
            <a:ext cx="128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8141100" y="4096800"/>
            <a:ext cx="10029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0" y="4096800"/>
            <a:ext cx="6636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/>
        </p:nvSpPr>
        <p:spPr>
          <a:xfrm>
            <a:off x="1033775" y="2571750"/>
            <a:ext cx="694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MERCI POUR VOTRE TEMPS</a:t>
            </a:r>
            <a:endParaRPr sz="34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50" y="4208975"/>
            <a:ext cx="7891500" cy="93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</Words>
  <Application>Microsoft Office PowerPoint</Application>
  <PresentationFormat>Affichage à l'écran (16:9)</PresentationFormat>
  <Paragraphs>160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Montserrat SemiBold</vt:lpstr>
      <vt:lpstr>Arial</vt:lpstr>
      <vt:lpstr>Noto Sans Symbols</vt:lpstr>
      <vt:lpstr>Century Schoolbook</vt:lpstr>
      <vt:lpstr>Calibri</vt:lpstr>
      <vt:lpstr>Montserrat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Emmanuelle Petit</dc:creator>
  <cp:lastModifiedBy>Emmanuelle Petit</cp:lastModifiedBy>
  <cp:revision>1</cp:revision>
  <dcterms:modified xsi:type="dcterms:W3CDTF">2024-09-24T12:48:20Z</dcterms:modified>
</cp:coreProperties>
</file>